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7"/>
  </p:handoutMasterIdLst>
  <p:sldIdLst>
    <p:sldId id="312" r:id="rId4"/>
    <p:sldId id="313" r:id="rId5"/>
    <p:sldId id="315" r:id="rId6"/>
    <p:sldId id="318" r:id="rId7"/>
    <p:sldId id="320" r:id="rId8"/>
    <p:sldId id="321" r:id="rId9"/>
    <p:sldId id="324" r:id="rId10"/>
    <p:sldId id="325" r:id="rId11"/>
    <p:sldId id="326" r:id="rId12"/>
    <p:sldId id="327" r:id="rId13"/>
    <p:sldId id="328" r:id="rId14"/>
    <p:sldId id="329" r:id="rId15"/>
    <p:sldId id="330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Group 2">
            <a:extLst>
              <a:ext uri="{FF2B5EF4-FFF2-40B4-BE49-F238E27FC236}">
                <a16:creationId xmlns:a16="http://schemas.microsoft.com/office/drawing/2014/main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4B0FF5B-5857-4DD2-8316-525F7AB76D4C}"/>
              </a:ext>
            </a:extLst>
          </p:cNvPr>
          <p:cNvGrpSpPr/>
          <p:nvPr/>
        </p:nvGrpSpPr>
        <p:grpSpPr>
          <a:xfrm>
            <a:off x="940526" y="1554165"/>
            <a:ext cx="11251325" cy="1711842"/>
            <a:chOff x="5207975" y="2573079"/>
            <a:chExt cx="6983876" cy="17118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492624" y="1907058"/>
            <a:ext cx="10477307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5000" b="1" dirty="0">
                <a:cs typeface="Arial" pitchFamily="34" charset="0"/>
              </a:rPr>
              <a:t>Apresiasi dan Kreasi Sastra Anak</a:t>
            </a:r>
            <a:endParaRPr lang="ko-KR" altLang="en-US" sz="5000" b="1" dirty="0">
              <a:cs typeface="Arial" pitchFamily="34" charset="0"/>
            </a:endParaRPr>
          </a:p>
        </p:txBody>
      </p:sp>
      <p:pic>
        <p:nvPicPr>
          <p:cNvPr id="7" name="Picture 6" descr="anak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2935" y="5029200"/>
            <a:ext cx="2865895" cy="1828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50972" y="3505594"/>
            <a:ext cx="5951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ko-KR" sz="2400" b="1" dirty="0">
                <a:cs typeface="Arial" pitchFamily="34" charset="0"/>
              </a:rPr>
              <a:t>Oleh: Prof. N. Tatat Hartati, M.Ed., Ph.D.</a:t>
            </a:r>
          </a:p>
        </p:txBody>
      </p:sp>
      <p:pic>
        <p:nvPicPr>
          <p:cNvPr id="1026" name="Picture 2" descr="http://apply.darmasiswa.kemdikbud.go.id/assets/images/big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2527" y="65315"/>
            <a:ext cx="1175658" cy="1361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5781" y="391758"/>
            <a:ext cx="11573197" cy="1110468"/>
          </a:xfr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id-ID" b="1" dirty="0"/>
              <a:t>Jenis Sastra Anak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187748-434E-4833-A9A2-066925E3D3A5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E4EDA-6116-4903-A3A4-7A67CCC72FBB}"/>
              </a:ext>
            </a:extLst>
          </p:cNvPr>
          <p:cNvSpPr/>
          <p:nvPr/>
        </p:nvSpPr>
        <p:spPr>
          <a:xfrm>
            <a:off x="5630398" y="3264982"/>
            <a:ext cx="108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9F7C5-ECD2-4DEE-948F-B04CF6A0C6D6}"/>
              </a:ext>
            </a:extLst>
          </p:cNvPr>
          <p:cNvSpPr/>
          <p:nvPr/>
        </p:nvSpPr>
        <p:spPr>
          <a:xfrm>
            <a:off x="6441168" y="3264982"/>
            <a:ext cx="108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2DE8D-93F1-4AEA-86DF-9EE9C82D46EE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0A298-7B66-47E9-9DA8-C1BF7A0B5F65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63295C36-B8F1-47CD-B795-351DBFE96084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0AADD642-0B32-4075-930B-6CF866CC0EA9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4">
            <a:extLst>
              <a:ext uri="{FF2B5EF4-FFF2-40B4-BE49-F238E27FC236}">
                <a16:creationId xmlns:a16="http://schemas.microsoft.com/office/drawing/2014/main" id="{7EB885E5-F95F-4444-B0F7-5D1AF6658A7D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89E741F7-0904-4D78-AB6A-44FA2C446555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32B77047-4FD5-4C65-9514-AFFCD53CB0CE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59ED74-A1BD-408D-83DB-30D59CB41A8A}"/>
              </a:ext>
            </a:extLst>
          </p:cNvPr>
          <p:cNvSpPr txBox="1"/>
          <p:nvPr/>
        </p:nvSpPr>
        <p:spPr>
          <a:xfrm>
            <a:off x="1111167" y="2753624"/>
            <a:ext cx="25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cs typeface="Arial" pitchFamily="34" charset="0"/>
              </a:rPr>
              <a:t>1. Buku bergambar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8" name="Pentagon 30">
            <a:extLst>
              <a:ext uri="{FF2B5EF4-FFF2-40B4-BE49-F238E27FC236}">
                <a16:creationId xmlns:a16="http://schemas.microsoft.com/office/drawing/2014/main" id="{D996E087-40CD-42D8-8BF8-FCEDAA5616EA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5F5CBD-78E6-4CA8-96C0-B046780D0257}"/>
              </a:ext>
            </a:extLst>
          </p:cNvPr>
          <p:cNvSpPr txBox="1"/>
          <p:nvPr/>
        </p:nvSpPr>
        <p:spPr>
          <a:xfrm>
            <a:off x="5003076" y="2559288"/>
            <a:ext cx="201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Jenis Sastra Anak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A6923B-3798-4A19-B42C-E359F89994C0}"/>
              </a:ext>
            </a:extLst>
          </p:cNvPr>
          <p:cNvSpPr txBox="1"/>
          <p:nvPr/>
        </p:nvSpPr>
        <p:spPr>
          <a:xfrm>
            <a:off x="4039646" y="3366594"/>
            <a:ext cx="1592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Jenis sastra anak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1CD79B-F8AF-44E2-8973-B795E799D096}"/>
              </a:ext>
            </a:extLst>
          </p:cNvPr>
          <p:cNvSpPr txBox="1"/>
          <p:nvPr/>
        </p:nvSpPr>
        <p:spPr>
          <a:xfrm>
            <a:off x="3657972" y="4147530"/>
            <a:ext cx="1592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Jenis sastra anak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D65EB7-526B-4D12-98AD-6175C0155179}"/>
              </a:ext>
            </a:extLst>
          </p:cNvPr>
          <p:cNvSpPr txBox="1"/>
          <p:nvPr/>
        </p:nvSpPr>
        <p:spPr>
          <a:xfrm>
            <a:off x="6954554" y="4147530"/>
            <a:ext cx="1592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Jenis sastra anak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3FB42-2D2C-4076-8BA3-1620216BE551}"/>
              </a:ext>
            </a:extLst>
          </p:cNvPr>
          <p:cNvSpPr txBox="1"/>
          <p:nvPr/>
        </p:nvSpPr>
        <p:spPr>
          <a:xfrm>
            <a:off x="6576398" y="3366594"/>
            <a:ext cx="1592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Jenis sastra anak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59ED74-A1BD-408D-83DB-30D59CB41A8A}"/>
              </a:ext>
            </a:extLst>
          </p:cNvPr>
          <p:cNvSpPr txBox="1"/>
          <p:nvPr/>
        </p:nvSpPr>
        <p:spPr>
          <a:xfrm>
            <a:off x="923929" y="3650607"/>
            <a:ext cx="25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cs typeface="Arial" pitchFamily="34" charset="0"/>
              </a:rPr>
              <a:t>2. Fiksi realistik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59ED74-A1BD-408D-83DB-30D59CB41A8A}"/>
              </a:ext>
            </a:extLst>
          </p:cNvPr>
          <p:cNvSpPr txBox="1"/>
          <p:nvPr/>
        </p:nvSpPr>
        <p:spPr>
          <a:xfrm>
            <a:off x="936994" y="4604196"/>
            <a:ext cx="25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cs typeface="Arial" pitchFamily="34" charset="0"/>
              </a:rPr>
              <a:t>3. Fiksi sejarah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59ED74-A1BD-408D-83DB-30D59CB41A8A}"/>
              </a:ext>
            </a:extLst>
          </p:cNvPr>
          <p:cNvSpPr txBox="1"/>
          <p:nvPr/>
        </p:nvSpPr>
        <p:spPr>
          <a:xfrm>
            <a:off x="8840021" y="2618636"/>
            <a:ext cx="25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4. Fiksi ilmu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59ED74-A1BD-408D-83DB-30D59CB41A8A}"/>
              </a:ext>
            </a:extLst>
          </p:cNvPr>
          <p:cNvSpPr txBox="1"/>
          <p:nvPr/>
        </p:nvSpPr>
        <p:spPr>
          <a:xfrm>
            <a:off x="8866154" y="3232591"/>
            <a:ext cx="25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5. Cerita fantasi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59ED74-A1BD-408D-83DB-30D59CB41A8A}"/>
              </a:ext>
            </a:extLst>
          </p:cNvPr>
          <p:cNvSpPr txBox="1"/>
          <p:nvPr/>
        </p:nvSpPr>
        <p:spPr>
          <a:xfrm>
            <a:off x="8892277" y="3937988"/>
            <a:ext cx="25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6. Biografi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59ED74-A1BD-408D-83DB-30D59CB41A8A}"/>
              </a:ext>
            </a:extLst>
          </p:cNvPr>
          <p:cNvSpPr txBox="1"/>
          <p:nvPr/>
        </p:nvSpPr>
        <p:spPr>
          <a:xfrm>
            <a:off x="8918399" y="4630314"/>
            <a:ext cx="255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7. Puisi</a:t>
            </a:r>
            <a:endParaRPr lang="ko-KR" altLang="en-US" sz="2000" b="1" dirty="0">
              <a:cs typeface="Arial" pitchFamily="34" charset="0"/>
            </a:endParaRPr>
          </a:p>
        </p:txBody>
      </p:sp>
      <p:pic>
        <p:nvPicPr>
          <p:cNvPr id="42" name="Picture 41" descr="anak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5999" y="5669280"/>
            <a:ext cx="1862831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D0E19244-9596-4901-949D-D2FB3682A45F}"/>
              </a:ext>
            </a:extLst>
          </p:cNvPr>
          <p:cNvGrpSpPr/>
          <p:nvPr/>
        </p:nvGrpSpPr>
        <p:grpSpPr>
          <a:xfrm>
            <a:off x="6931272" y="-475364"/>
            <a:ext cx="5248275" cy="7321489"/>
            <a:chOff x="6724650" y="-463489"/>
            <a:chExt cx="5248275" cy="73214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15831E-E0E9-4182-A030-9F1D07EA9988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92E444-6356-4947-8C05-4F20346FBCE5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E3D36A-F323-468D-B20E-BDA2044B3DE4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BFAF8-AE4F-496A-AAF6-B453C6371285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7D906A-4617-40A3-A93A-96D1A97336F4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C6799A8-A868-4F60-9F39-C1A44F9F8F8E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37C97E-95EA-4B59-AE3A-2186D215B359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3FC210-890F-45D7-A2C1-E723581417CA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F7DC3B-30E8-4838-B4FA-E9A7310C5D7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0EE37-BD56-4E32-A0D0-28D8F59A9B2C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18467E7-C9FD-444E-8913-0C10C1B2991F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6D4DFD-DB66-48B4-84D4-14289348258C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745836-FFD4-4912-82A7-B6B0FE5120FC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FEE28E-3874-4D20-BC62-3C812D924EBD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4DC4F4-203B-4EBF-896A-511E2EBBC6BA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86BC7A-EDB8-4A66-B0E6-C7D2FB418DB6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3715E5-4A4C-47E0-AF72-72397EAD4F06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D5E5CD-B351-4370-85E6-0FEE3AC91CD5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5E92E0-0CF9-476F-838D-52EBE37CF625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58CF56-7D82-4520-B6AC-4601C400BB66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4982AF-6429-469C-BD21-F2ED6E1BBED0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971E21-311E-44DC-9CB4-1072112F9001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8C747C-93CB-4A35-9B5B-99E2EEB5673B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60"/>
          <p:cNvGrpSpPr/>
          <p:nvPr/>
        </p:nvGrpSpPr>
        <p:grpSpPr>
          <a:xfrm>
            <a:off x="578636" y="2478179"/>
            <a:ext cx="5757547" cy="1446550"/>
            <a:chOff x="578636" y="2478179"/>
            <a:chExt cx="5757547" cy="1446550"/>
          </a:xfrm>
        </p:grpSpPr>
        <p:grpSp>
          <p:nvGrpSpPr>
            <p:cNvPr id="28" name="Group 33">
              <a:extLst>
                <a:ext uri="{FF2B5EF4-FFF2-40B4-BE49-F238E27FC236}">
                  <a16:creationId xmlns:a16="http://schemas.microsoft.com/office/drawing/2014/main" id="{DF5D7213-85C6-4822-8550-F11DF86FA401}"/>
                </a:ext>
              </a:extLst>
            </p:cNvPr>
            <p:cNvGrpSpPr/>
            <p:nvPr/>
          </p:nvGrpSpPr>
          <p:grpSpPr>
            <a:xfrm>
              <a:off x="1020800" y="2478179"/>
              <a:ext cx="5315383" cy="1446550"/>
              <a:chOff x="3017859" y="4283314"/>
              <a:chExt cx="2579765" cy="144654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796B077-9CF5-4776-8FF8-497B5A5D9B68}"/>
                  </a:ext>
                </a:extLst>
              </p:cNvPr>
              <p:cNvSpPr txBox="1"/>
              <p:nvPr/>
            </p:nvSpPr>
            <p:spPr>
              <a:xfrm>
                <a:off x="3021855" y="4560313"/>
                <a:ext cx="2575769" cy="116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 algn="just">
                  <a:buAutoNum type="arabicPeriod"/>
                </a:pPr>
                <a:r>
                  <a:rPr lang="id-ID" altLang="ko-KR" sz="1400" dirty="0">
                    <a:cs typeface="Arial" pitchFamily="34" charset="0"/>
                  </a:rPr>
                  <a:t>Memahami sastra sebagai pengalaman, segala sesuatu yang terjadi adalah untuk dihayati, dinikmati, dirasakan, dan dipikirkan.</a:t>
                </a:r>
              </a:p>
              <a:p>
                <a:pPr marL="228600" indent="-228600" algn="just">
                  <a:buAutoNum type="arabicPeriod"/>
                </a:pPr>
                <a:r>
                  <a:rPr lang="id-ID" altLang="ko-KR" sz="1400" dirty="0">
                    <a:cs typeface="Arial" pitchFamily="34" charset="0"/>
                  </a:rPr>
                  <a:t>Memahami sastra sebagai bahasa, yakni mempelajari bahasa secara praktik</a:t>
                </a:r>
                <a:endParaRPr lang="en-US" altLang="ko-KR" sz="1400" dirty="0"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85E441-7C56-404B-B5AE-CF5BE7D9FDC6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2553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d-ID" altLang="ko-KR" sz="1400" b="1" dirty="0">
                    <a:cs typeface="Arial" pitchFamily="34" charset="0"/>
                  </a:rPr>
                  <a:t>Hal yang harus diperhatikan guru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</p:grpSp>
        <p:sp>
          <p:nvSpPr>
            <p:cNvPr id="46" name="Oval 21">
              <a:extLst>
                <a:ext uri="{FF2B5EF4-FFF2-40B4-BE49-F238E27FC236}">
                  <a16:creationId xmlns:a16="http://schemas.microsoft.com/office/drawing/2014/main" id="{4A9D6AFF-8524-49B2-B2D6-75EFC8DA6FDF}"/>
                </a:ext>
              </a:extLst>
            </p:cNvPr>
            <p:cNvSpPr/>
            <p:nvPr/>
          </p:nvSpPr>
          <p:spPr>
            <a:xfrm rot="20700000">
              <a:off x="578636" y="2571058"/>
              <a:ext cx="412888" cy="38122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59"/>
          <p:cNvGrpSpPr/>
          <p:nvPr/>
        </p:nvGrpSpPr>
        <p:grpSpPr>
          <a:xfrm>
            <a:off x="592848" y="1430401"/>
            <a:ext cx="5753150" cy="1015663"/>
            <a:chOff x="592848" y="1430401"/>
            <a:chExt cx="5753150" cy="1015663"/>
          </a:xfrm>
        </p:grpSpPr>
        <p:grpSp>
          <p:nvGrpSpPr>
            <p:cNvPr id="34" name="Group 30">
              <a:extLst>
                <a:ext uri="{FF2B5EF4-FFF2-40B4-BE49-F238E27FC236}">
                  <a16:creationId xmlns:a16="http://schemas.microsoft.com/office/drawing/2014/main" id="{1535F3B7-B982-48DF-8A2D-D9530467A288}"/>
                </a:ext>
              </a:extLst>
            </p:cNvPr>
            <p:cNvGrpSpPr/>
            <p:nvPr/>
          </p:nvGrpSpPr>
          <p:grpSpPr>
            <a:xfrm>
              <a:off x="1030615" y="1430401"/>
              <a:ext cx="5315383" cy="1015663"/>
              <a:chOff x="3017859" y="4283314"/>
              <a:chExt cx="2579765" cy="10156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3805024-35A3-4725-8C9B-E02FA3696C3D}"/>
                  </a:ext>
                </a:extLst>
              </p:cNvPr>
              <p:cNvSpPr txBox="1"/>
              <p:nvPr/>
            </p:nvSpPr>
            <p:spPr>
              <a:xfrm>
                <a:off x="3021855" y="4560313"/>
                <a:ext cx="2575769" cy="73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d-ID" altLang="ko-KR" sz="1400" dirty="0">
                    <a:cs typeface="Arial" pitchFamily="34" charset="0"/>
                  </a:rPr>
                  <a:t>Akan meningkatkan ketajaman perasaan, penalaran, daya khayal, serta kepekaan terhadap masyarakat, budaya, dan lingkungan hidup.</a:t>
                </a:r>
                <a:endParaRPr lang="en-US" altLang="ko-KR" sz="1400" dirty="0"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C5406F-B1C4-4394-A17B-E61ED11D6D3B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2553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d-ID" altLang="ko-KR" sz="1400" b="1" dirty="0">
                    <a:cs typeface="Arial" pitchFamily="34" charset="0"/>
                  </a:rPr>
                  <a:t>Pembelajaran Apresiasi Karya Sastra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</p:grpSp>
        <p:sp>
          <p:nvSpPr>
            <p:cNvPr id="50" name="Frame 1">
              <a:extLst>
                <a:ext uri="{FF2B5EF4-FFF2-40B4-BE49-F238E27FC236}">
                  <a16:creationId xmlns:a16="http://schemas.microsoft.com/office/drawing/2014/main" id="{FD6026D2-4122-4CFA-984A-6C90DA46FE5D}"/>
                </a:ext>
              </a:extLst>
            </p:cNvPr>
            <p:cNvSpPr/>
            <p:nvPr/>
          </p:nvSpPr>
          <p:spPr>
            <a:xfrm>
              <a:off x="592848" y="1509411"/>
              <a:ext cx="368160" cy="387853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58"/>
          <p:cNvGrpSpPr/>
          <p:nvPr/>
        </p:nvGrpSpPr>
        <p:grpSpPr>
          <a:xfrm>
            <a:off x="566841" y="213056"/>
            <a:ext cx="5921657" cy="1231106"/>
            <a:chOff x="566841" y="213056"/>
            <a:chExt cx="5921657" cy="1231106"/>
          </a:xfrm>
        </p:grpSpPr>
        <p:grpSp>
          <p:nvGrpSpPr>
            <p:cNvPr id="38" name="Group 27">
              <a:extLst>
                <a:ext uri="{FF2B5EF4-FFF2-40B4-BE49-F238E27FC236}">
                  <a16:creationId xmlns:a16="http://schemas.microsoft.com/office/drawing/2014/main" id="{11606156-889F-47AF-869D-FFFC7DB9455D}"/>
                </a:ext>
              </a:extLst>
            </p:cNvPr>
            <p:cNvGrpSpPr/>
            <p:nvPr/>
          </p:nvGrpSpPr>
          <p:grpSpPr>
            <a:xfrm>
              <a:off x="1034448" y="213056"/>
              <a:ext cx="5454050" cy="1231106"/>
              <a:chOff x="3017859" y="4283314"/>
              <a:chExt cx="2579765" cy="123110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DDD45C-58E9-4671-8F2E-0D8C19D284AF}"/>
                  </a:ext>
                </a:extLst>
              </p:cNvPr>
              <p:cNvSpPr txBox="1"/>
              <p:nvPr/>
            </p:nvSpPr>
            <p:spPr>
              <a:xfrm>
                <a:off x="3021855" y="4560313"/>
                <a:ext cx="2575769" cy="95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id-ID" altLang="ko-KR" sz="1400" dirty="0">
                    <a:cs typeface="Arial" pitchFamily="34" charset="0"/>
                  </a:rPr>
                  <a:t>Berfikir Kritis</a:t>
                </a:r>
                <a:r>
                  <a:rPr lang="id-ID" altLang="ko-KR" sz="1400" i="1" dirty="0">
                    <a:cs typeface="Arial" pitchFamily="34" charset="0"/>
                  </a:rPr>
                  <a:t> (Critical Thinking)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id-ID" altLang="ko-KR" sz="1400" dirty="0">
                    <a:cs typeface="Arial" pitchFamily="34" charset="0"/>
                  </a:rPr>
                  <a:t>Kreativitas </a:t>
                </a:r>
                <a:r>
                  <a:rPr lang="id-ID" altLang="ko-KR" sz="1400" i="1" dirty="0">
                    <a:cs typeface="Arial" pitchFamily="34" charset="0"/>
                  </a:rPr>
                  <a:t>(Creativity</a:t>
                </a:r>
                <a:r>
                  <a:rPr lang="id-ID" altLang="ko-KR" sz="1400" dirty="0">
                    <a:cs typeface="Arial" pitchFamily="34" charset="0"/>
                  </a:rPr>
                  <a:t>)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id-ID" altLang="ko-KR" sz="1400" dirty="0">
                    <a:cs typeface="Arial" pitchFamily="34" charset="0"/>
                  </a:rPr>
                  <a:t>Komunikasi </a:t>
                </a:r>
                <a:r>
                  <a:rPr lang="id-ID" altLang="ko-KR" sz="1400" i="1" dirty="0">
                    <a:cs typeface="Arial" pitchFamily="34" charset="0"/>
                  </a:rPr>
                  <a:t>(Communication)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id-ID" altLang="ko-KR" sz="1400" dirty="0">
                    <a:cs typeface="Arial" pitchFamily="34" charset="0"/>
                  </a:rPr>
                  <a:t>Kolaborasi </a:t>
                </a:r>
                <a:r>
                  <a:rPr lang="id-ID" altLang="ko-KR" sz="1400" i="1" dirty="0">
                    <a:cs typeface="Arial" pitchFamily="34" charset="0"/>
                  </a:rPr>
                  <a:t>(Collaboration)</a:t>
                </a:r>
                <a:endParaRPr lang="en-US" altLang="ko-KR" sz="1400" i="1" dirty="0"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03E441-399B-479B-B5F1-190DB805307D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25538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d-ID" altLang="ko-KR" sz="1400" b="1" dirty="0">
                    <a:cs typeface="Arial" pitchFamily="34" charset="0"/>
                  </a:rPr>
                  <a:t>Keterampilan Abad ke-21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</p:grpSp>
        <p:sp>
          <p:nvSpPr>
            <p:cNvPr id="51" name="Donut 15">
              <a:extLst>
                <a:ext uri="{FF2B5EF4-FFF2-40B4-BE49-F238E27FC236}">
                  <a16:creationId xmlns:a16="http://schemas.microsoft.com/office/drawing/2014/main" id="{A3E48DFA-EFC5-4470-ADB9-51F90FF11BCD}"/>
                </a:ext>
              </a:extLst>
            </p:cNvPr>
            <p:cNvSpPr/>
            <p:nvPr/>
          </p:nvSpPr>
          <p:spPr>
            <a:xfrm>
              <a:off x="566841" y="288015"/>
              <a:ext cx="366619" cy="387853"/>
            </a:xfrm>
            <a:custGeom>
              <a:avLst/>
              <a:gdLst/>
              <a:ahLst/>
              <a:cxnLst/>
              <a:rect l="l" t="t" r="r" b="b"/>
              <a:pathLst>
                <a:path w="3821708" h="3795110">
                  <a:moveTo>
                    <a:pt x="1910854" y="903842"/>
                  </a:moveTo>
                  <a:lnTo>
                    <a:pt x="1793831" y="1129420"/>
                  </a:lnTo>
                  <a:lnTo>
                    <a:pt x="1791613" y="1129420"/>
                  </a:lnTo>
                  <a:lnTo>
                    <a:pt x="1791892" y="1133157"/>
                  </a:lnTo>
                  <a:lnTo>
                    <a:pt x="1791613" y="1133695"/>
                  </a:lnTo>
                  <a:lnTo>
                    <a:pt x="1791933" y="1133695"/>
                  </a:lnTo>
                  <a:lnTo>
                    <a:pt x="1833002" y="1683464"/>
                  </a:lnTo>
                  <a:cubicBezTo>
                    <a:pt x="1744939" y="1714584"/>
                    <a:pt x="1682254" y="1798749"/>
                    <a:pt x="1682254" y="1897555"/>
                  </a:cubicBezTo>
                  <a:cubicBezTo>
                    <a:pt x="1682254" y="2023808"/>
                    <a:pt x="1784602" y="2126156"/>
                    <a:pt x="1910855" y="2126156"/>
                  </a:cubicBezTo>
                  <a:cubicBezTo>
                    <a:pt x="1975561" y="2126156"/>
                    <a:pt x="2033988" y="2099273"/>
                    <a:pt x="2075304" y="2055803"/>
                  </a:cubicBezTo>
                  <a:lnTo>
                    <a:pt x="2443125" y="2288080"/>
                  </a:lnTo>
                  <a:lnTo>
                    <a:pt x="2443003" y="2288309"/>
                  </a:lnTo>
                  <a:lnTo>
                    <a:pt x="2443494" y="2288314"/>
                  </a:lnTo>
                  <a:lnTo>
                    <a:pt x="2446061" y="2289935"/>
                  </a:lnTo>
                  <a:lnTo>
                    <a:pt x="2446904" y="2288348"/>
                  </a:lnTo>
                  <a:lnTo>
                    <a:pt x="2652725" y="2290436"/>
                  </a:lnTo>
                  <a:lnTo>
                    <a:pt x="2535900" y="2120971"/>
                  </a:lnTo>
                  <a:lnTo>
                    <a:pt x="2536744" y="2119385"/>
                  </a:lnTo>
                  <a:lnTo>
                    <a:pt x="2533964" y="2118163"/>
                  </a:lnTo>
                  <a:lnTo>
                    <a:pt x="2533686" y="2117759"/>
                  </a:lnTo>
                  <a:lnTo>
                    <a:pt x="2533565" y="2117988"/>
                  </a:lnTo>
                  <a:lnTo>
                    <a:pt x="2134900" y="1942755"/>
                  </a:lnTo>
                  <a:cubicBezTo>
                    <a:pt x="2137918" y="1928156"/>
                    <a:pt x="2139456" y="1913035"/>
                    <a:pt x="2139456" y="1897555"/>
                  </a:cubicBezTo>
                  <a:cubicBezTo>
                    <a:pt x="2139456" y="1798748"/>
                    <a:pt x="2076770" y="1714583"/>
                    <a:pt x="1988706" y="1683463"/>
                  </a:cubicBezTo>
                  <a:lnTo>
                    <a:pt x="2029775" y="1133695"/>
                  </a:lnTo>
                  <a:lnTo>
                    <a:pt x="2030094" y="1133695"/>
                  </a:lnTo>
                  <a:lnTo>
                    <a:pt x="2029815" y="1133157"/>
                  </a:lnTo>
                  <a:lnTo>
                    <a:pt x="2030094" y="1129420"/>
                  </a:lnTo>
                  <a:lnTo>
                    <a:pt x="2027877" y="1129420"/>
                  </a:lnTo>
                  <a:close/>
                  <a:moveTo>
                    <a:pt x="1910854" y="565406"/>
                  </a:moveTo>
                  <a:cubicBezTo>
                    <a:pt x="2646579" y="565406"/>
                    <a:pt x="3243002" y="1161829"/>
                    <a:pt x="3243002" y="1897554"/>
                  </a:cubicBezTo>
                  <a:cubicBezTo>
                    <a:pt x="3243002" y="2633279"/>
                    <a:pt x="2646579" y="3229702"/>
                    <a:pt x="1910854" y="3229702"/>
                  </a:cubicBezTo>
                  <a:cubicBezTo>
                    <a:pt x="1175129" y="3229702"/>
                    <a:pt x="578706" y="2633279"/>
                    <a:pt x="578706" y="1897554"/>
                  </a:cubicBezTo>
                  <a:cubicBezTo>
                    <a:pt x="578706" y="1161829"/>
                    <a:pt x="1175129" y="565406"/>
                    <a:pt x="1910854" y="565406"/>
                  </a:cubicBezTo>
                  <a:close/>
                  <a:moveTo>
                    <a:pt x="1766837" y="367010"/>
                  </a:moveTo>
                  <a:cubicBezTo>
                    <a:pt x="1050362" y="432397"/>
                    <a:pt x="475174" y="981146"/>
                    <a:pt x="377476" y="1681610"/>
                  </a:cubicBezTo>
                  <a:lnTo>
                    <a:pt x="426306" y="1681610"/>
                  </a:lnTo>
                  <a:cubicBezTo>
                    <a:pt x="510474" y="1681610"/>
                    <a:pt x="578706" y="1746088"/>
                    <a:pt x="578706" y="1825626"/>
                  </a:cubicBezTo>
                  <a:cubicBezTo>
                    <a:pt x="578706" y="1905164"/>
                    <a:pt x="510474" y="1969642"/>
                    <a:pt x="426306" y="1969642"/>
                  </a:cubicBezTo>
                  <a:lnTo>
                    <a:pt x="364094" y="1969642"/>
                  </a:lnTo>
                  <a:cubicBezTo>
                    <a:pt x="398055" y="2738400"/>
                    <a:pt x="1003246" y="3359660"/>
                    <a:pt x="1769417" y="3427809"/>
                  </a:cubicBezTo>
                  <a:lnTo>
                    <a:pt x="1769417" y="3382101"/>
                  </a:lnTo>
                  <a:cubicBezTo>
                    <a:pt x="1769417" y="3297933"/>
                    <a:pt x="1833895" y="3229701"/>
                    <a:pt x="1913433" y="3229701"/>
                  </a:cubicBezTo>
                  <a:cubicBezTo>
                    <a:pt x="1992971" y="3229701"/>
                    <a:pt x="2057449" y="3297933"/>
                    <a:pt x="2057449" y="3382101"/>
                  </a:cubicBezTo>
                  <a:lnTo>
                    <a:pt x="2057449" y="3427707"/>
                  </a:lnTo>
                  <a:cubicBezTo>
                    <a:pt x="2804164" y="3358467"/>
                    <a:pt x="3396856" y="2764020"/>
                    <a:pt x="3455018" y="2020616"/>
                  </a:cubicBezTo>
                  <a:lnTo>
                    <a:pt x="3395402" y="2020616"/>
                  </a:lnTo>
                  <a:cubicBezTo>
                    <a:pt x="3311234" y="2020616"/>
                    <a:pt x="3243002" y="1956138"/>
                    <a:pt x="3243002" y="1876600"/>
                  </a:cubicBezTo>
                  <a:cubicBezTo>
                    <a:pt x="3243002" y="1797062"/>
                    <a:pt x="3311234" y="1732584"/>
                    <a:pt x="3395402" y="1732584"/>
                  </a:cubicBezTo>
                  <a:lnTo>
                    <a:pt x="3451747" y="1732584"/>
                  </a:lnTo>
                  <a:cubicBezTo>
                    <a:pt x="3374444" y="1008025"/>
                    <a:pt x="2788738" y="434055"/>
                    <a:pt x="2054869" y="367632"/>
                  </a:cubicBezTo>
                  <a:lnTo>
                    <a:pt x="2054869" y="407296"/>
                  </a:lnTo>
                  <a:cubicBezTo>
                    <a:pt x="2054869" y="491464"/>
                    <a:pt x="1990391" y="559696"/>
                    <a:pt x="1910853" y="559696"/>
                  </a:cubicBezTo>
                  <a:cubicBezTo>
                    <a:pt x="1831315" y="559696"/>
                    <a:pt x="1766837" y="491464"/>
                    <a:pt x="1766837" y="407296"/>
                  </a:cubicBezTo>
                  <a:close/>
                  <a:moveTo>
                    <a:pt x="1910854" y="0"/>
                  </a:moveTo>
                  <a:cubicBezTo>
                    <a:pt x="2966190" y="0"/>
                    <a:pt x="3821708" y="849564"/>
                    <a:pt x="3821708" y="1897555"/>
                  </a:cubicBezTo>
                  <a:cubicBezTo>
                    <a:pt x="3821708" y="2945546"/>
                    <a:pt x="2966190" y="3795110"/>
                    <a:pt x="1910854" y="3795110"/>
                  </a:cubicBezTo>
                  <a:cubicBezTo>
                    <a:pt x="855518" y="3795110"/>
                    <a:pt x="0" y="2945546"/>
                    <a:pt x="0" y="1897555"/>
                  </a:cubicBezTo>
                  <a:cubicBezTo>
                    <a:pt x="0" y="849564"/>
                    <a:pt x="855518" y="0"/>
                    <a:pt x="19108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72CD469-3953-4044-BCFD-F60E7B5454B8}"/>
              </a:ext>
            </a:extLst>
          </p:cNvPr>
          <p:cNvSpPr txBox="1"/>
          <p:nvPr/>
        </p:nvSpPr>
        <p:spPr>
          <a:xfrm>
            <a:off x="7415480" y="1124729"/>
            <a:ext cx="4485368" cy="212365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P</a:t>
            </a:r>
            <a:r>
              <a:rPr lang="id-ID" altLang="ko-KR" sz="4400" b="1" dirty="0">
                <a:latin typeface="+mj-lt"/>
                <a:cs typeface="Arial" pitchFamily="34" charset="0"/>
              </a:rPr>
              <a:t>embelajaran Sastra Anak </a:t>
            </a:r>
          </a:p>
          <a:p>
            <a:pPr algn="r"/>
            <a:r>
              <a:rPr lang="id-ID" altLang="ko-KR" sz="4400" b="1" dirty="0">
                <a:latin typeface="+mj-lt"/>
                <a:cs typeface="Arial" pitchFamily="34" charset="0"/>
              </a:rPr>
              <a:t>di SD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grpSp>
        <p:nvGrpSpPr>
          <p:cNvPr id="40" name="Group 61"/>
          <p:cNvGrpSpPr/>
          <p:nvPr/>
        </p:nvGrpSpPr>
        <p:grpSpPr>
          <a:xfrm>
            <a:off x="657214" y="4063088"/>
            <a:ext cx="6352436" cy="2375421"/>
            <a:chOff x="657214" y="4063088"/>
            <a:chExt cx="6352436" cy="237542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A49160-0FDE-4BF8-B166-B7EC459E1D57}"/>
                </a:ext>
              </a:extLst>
            </p:cNvPr>
            <p:cNvSpPr txBox="1"/>
            <p:nvPr/>
          </p:nvSpPr>
          <p:spPr>
            <a:xfrm>
              <a:off x="1033824" y="4075834"/>
              <a:ext cx="5735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400" b="1" dirty="0">
                  <a:cs typeface="Arial" pitchFamily="34" charset="0"/>
                </a:rPr>
                <a:t>Kriteria yang harus dimiliki guru dalam pembelajaran sastra anak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8" name="Down Arrow 1">
              <a:extLst>
                <a:ext uri="{FF2B5EF4-FFF2-40B4-BE49-F238E27FC236}">
                  <a16:creationId xmlns:a16="http://schemas.microsoft.com/office/drawing/2014/main" id="{E17D632A-7EB8-4F57-9876-0E1BEC04A9ED}"/>
                </a:ext>
              </a:extLst>
            </p:cNvPr>
            <p:cNvSpPr/>
            <p:nvPr/>
          </p:nvSpPr>
          <p:spPr>
            <a:xfrm rot="10800000" flipH="1">
              <a:off x="657214" y="4063088"/>
              <a:ext cx="343759" cy="406688"/>
            </a:xfrm>
            <a:custGeom>
              <a:avLst/>
              <a:gdLst/>
              <a:ahLst/>
              <a:cxnLst/>
              <a:rect l="l" t="t" r="r" b="b"/>
              <a:pathLst>
                <a:path w="3496146" h="3926159">
                  <a:moveTo>
                    <a:pt x="1476067" y="1782198"/>
                  </a:moveTo>
                  <a:lnTo>
                    <a:pt x="2085005" y="1782198"/>
                  </a:lnTo>
                  <a:lnTo>
                    <a:pt x="2085005" y="560436"/>
                  </a:lnTo>
                  <a:lnTo>
                    <a:pt x="2389473" y="560436"/>
                  </a:lnTo>
                  <a:lnTo>
                    <a:pt x="1780536" y="0"/>
                  </a:lnTo>
                  <a:lnTo>
                    <a:pt x="1171598" y="560436"/>
                  </a:lnTo>
                  <a:lnTo>
                    <a:pt x="1476067" y="560436"/>
                  </a:lnTo>
                  <a:close/>
                  <a:moveTo>
                    <a:pt x="2794909" y="2376264"/>
                  </a:moveTo>
                  <a:lnTo>
                    <a:pt x="3403846" y="1815828"/>
                  </a:lnTo>
                  <a:lnTo>
                    <a:pt x="3099377" y="1815828"/>
                  </a:lnTo>
                  <a:lnTo>
                    <a:pt x="3099377" y="594066"/>
                  </a:lnTo>
                  <a:lnTo>
                    <a:pt x="2490440" y="594066"/>
                  </a:lnTo>
                  <a:lnTo>
                    <a:pt x="2490440" y="1815828"/>
                  </a:lnTo>
                  <a:lnTo>
                    <a:pt x="2185971" y="1815828"/>
                  </a:lnTo>
                  <a:close/>
                  <a:moveTo>
                    <a:pt x="1738539" y="2704452"/>
                  </a:moveTo>
                  <a:cubicBezTo>
                    <a:pt x="2025742" y="2708651"/>
                    <a:pt x="2249289" y="2617027"/>
                    <a:pt x="2474392" y="2519294"/>
                  </a:cubicBezTo>
                  <a:cubicBezTo>
                    <a:pt x="2631335" y="2431624"/>
                    <a:pt x="2641220" y="2356014"/>
                    <a:pt x="2614641" y="2282563"/>
                  </a:cubicBezTo>
                  <a:cubicBezTo>
                    <a:pt x="2582745" y="2203226"/>
                    <a:pt x="2511446" y="2141129"/>
                    <a:pt x="2374721" y="2203680"/>
                  </a:cubicBezTo>
                  <a:cubicBezTo>
                    <a:pt x="2195292" y="2350932"/>
                    <a:pt x="1621166" y="2470817"/>
                    <a:pt x="1266317" y="2262320"/>
                  </a:cubicBezTo>
                  <a:cubicBezTo>
                    <a:pt x="1169173" y="2191011"/>
                    <a:pt x="970584" y="2135007"/>
                    <a:pt x="918755" y="2260582"/>
                  </a:cubicBezTo>
                  <a:cubicBezTo>
                    <a:pt x="905798" y="2301917"/>
                    <a:pt x="901034" y="2336556"/>
                    <a:pt x="904186" y="2366667"/>
                  </a:cubicBezTo>
                  <a:cubicBezTo>
                    <a:pt x="913642" y="2457000"/>
                    <a:pt x="994333" y="2506589"/>
                    <a:pt x="1138739" y="2574025"/>
                  </a:cubicBezTo>
                  <a:cubicBezTo>
                    <a:pt x="1370979" y="2664916"/>
                    <a:pt x="1566218" y="2701932"/>
                    <a:pt x="1738539" y="2704452"/>
                  </a:cubicBezTo>
                  <a:close/>
                  <a:moveTo>
                    <a:pt x="1709810" y="3318171"/>
                  </a:moveTo>
                  <a:cubicBezTo>
                    <a:pt x="2287461" y="3321186"/>
                    <a:pt x="2747532" y="3089987"/>
                    <a:pt x="2907033" y="2982480"/>
                  </a:cubicBezTo>
                  <a:cubicBezTo>
                    <a:pt x="3019837" y="2919930"/>
                    <a:pt x="3127019" y="2830470"/>
                    <a:pt x="3047283" y="2692494"/>
                  </a:cubicBezTo>
                  <a:cubicBezTo>
                    <a:pt x="2931427" y="2583612"/>
                    <a:pt x="2859428" y="2623285"/>
                    <a:pt x="2747560" y="2705958"/>
                  </a:cubicBezTo>
                  <a:cubicBezTo>
                    <a:pt x="2476410" y="2811508"/>
                    <a:pt x="1878339" y="3347087"/>
                    <a:pt x="714142" y="2686413"/>
                  </a:cubicBezTo>
                  <a:cubicBezTo>
                    <a:pt x="581403" y="2592588"/>
                    <a:pt x="478211" y="2639047"/>
                    <a:pt x="434354" y="2730111"/>
                  </a:cubicBezTo>
                  <a:cubicBezTo>
                    <a:pt x="423118" y="2754726"/>
                    <a:pt x="419107" y="2778362"/>
                    <a:pt x="421326" y="2801084"/>
                  </a:cubicBezTo>
                  <a:cubicBezTo>
                    <a:pt x="427982" y="2869247"/>
                    <a:pt x="490703" y="2929162"/>
                    <a:pt x="582577" y="2982481"/>
                  </a:cubicBezTo>
                  <a:cubicBezTo>
                    <a:pt x="974299" y="3230234"/>
                    <a:pt x="1363219" y="3316361"/>
                    <a:pt x="1709810" y="3318171"/>
                  </a:cubicBezTo>
                  <a:close/>
                  <a:moveTo>
                    <a:pt x="1650124" y="3925606"/>
                  </a:moveTo>
                  <a:cubicBezTo>
                    <a:pt x="2273556" y="3938577"/>
                    <a:pt x="2858828" y="3722251"/>
                    <a:pt x="3329308" y="3414392"/>
                  </a:cubicBezTo>
                  <a:cubicBezTo>
                    <a:pt x="3434138" y="3367480"/>
                    <a:pt x="3549293" y="3215474"/>
                    <a:pt x="3469556" y="3100952"/>
                  </a:cubicBezTo>
                  <a:cubicBezTo>
                    <a:pt x="3361675" y="3005103"/>
                    <a:pt x="3225886" y="3077348"/>
                    <a:pt x="3149901" y="3145689"/>
                  </a:cubicBezTo>
                  <a:cubicBezTo>
                    <a:pt x="2987266" y="3247333"/>
                    <a:pt x="1796029" y="4146474"/>
                    <a:pt x="297808" y="3098777"/>
                  </a:cubicBezTo>
                  <a:cubicBezTo>
                    <a:pt x="177029" y="2997135"/>
                    <a:pt x="65861" y="3063139"/>
                    <a:pt x="18020" y="3134657"/>
                  </a:cubicBezTo>
                  <a:cubicBezTo>
                    <a:pt x="4124" y="3161552"/>
                    <a:pt x="-1298" y="3188690"/>
                    <a:pt x="257" y="3215218"/>
                  </a:cubicBezTo>
                  <a:cubicBezTo>
                    <a:pt x="4919" y="3294803"/>
                    <a:pt x="72375" y="3368892"/>
                    <a:pt x="162256" y="3414392"/>
                  </a:cubicBezTo>
                  <a:cubicBezTo>
                    <a:pt x="657258" y="3766720"/>
                    <a:pt x="1165233" y="3915518"/>
                    <a:pt x="1650124" y="39256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056906" y="4407184"/>
              <a:ext cx="595274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+mj-lt"/>
                <a:buAutoNum type="arabicPeriod"/>
              </a:pPr>
              <a:r>
                <a:rPr lang="id-ID" sz="1400" dirty="0"/>
                <a:t>Memahami kerakteristik peserta didik mencakup tingkat apresiasi, minat, bakat, aspirasi, dan kesulitan.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id-ID" sz="1400" dirty="0"/>
                <a:t>Sebagai pendidik seorang guru harus menguasai bahasa (sederhana, konkret) dan isi relevan dengan kehidupan anak.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id-ID" sz="1400" dirty="0"/>
                <a:t>Memahami Kurikulum Bahasa dan Sastra Indonesia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id-ID" sz="1400" dirty="0"/>
                <a:t>Memahami sejarah dan teori sastra Indonesia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id-ID" sz="1400" dirty="0"/>
                <a:t>Memahami jenis sastra daerah</a:t>
              </a:r>
            </a:p>
            <a:p>
              <a:pPr marL="342900" lvl="0" indent="-342900" algn="just">
                <a:buFont typeface="+mj-lt"/>
                <a:buAutoNum type="arabicPeriod"/>
              </a:pPr>
              <a:r>
                <a:rPr lang="id-ID" sz="1400" dirty="0"/>
                <a:t>Memiliki apresiasi sastra yang tinggi, baik sastra Indonesia, sastra daerah, maupun asing.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091350" y="1444049"/>
            <a:ext cx="5595848" cy="13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46146" y="3999736"/>
            <a:ext cx="5595848" cy="13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09542" y="2458545"/>
            <a:ext cx="5595848" cy="13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79" y="191461"/>
            <a:ext cx="11760248" cy="724247"/>
          </a:xfrm>
          <a:prstGeom prst="rect">
            <a:avLst/>
          </a:prstGeom>
        </p:spPr>
        <p:txBody>
          <a:bodyPr/>
          <a:lstStyle/>
          <a:p>
            <a:r>
              <a:rPr lang="id-ID" sz="4000" b="1" dirty="0"/>
              <a:t>Strategi dan Metode Pembelajaran Sastra di SD</a:t>
            </a:r>
            <a:endParaRPr lang="en-US" sz="4000" b="1" dirty="0"/>
          </a:p>
        </p:txBody>
      </p:sp>
      <p:grpSp>
        <p:nvGrpSpPr>
          <p:cNvPr id="24" name="Group 43"/>
          <p:cNvGrpSpPr/>
          <p:nvPr/>
        </p:nvGrpSpPr>
        <p:grpSpPr>
          <a:xfrm>
            <a:off x="263802" y="1108979"/>
            <a:ext cx="5086558" cy="5427184"/>
            <a:chOff x="263802" y="1108979"/>
            <a:chExt cx="5086558" cy="5427184"/>
          </a:xfrm>
        </p:grpSpPr>
        <p:sp>
          <p:nvSpPr>
            <p:cNvPr id="37" name="Donut 24">
              <a:extLst>
                <a:ext uri="{FF2B5EF4-FFF2-40B4-BE49-F238E27FC236}">
                  <a16:creationId xmlns:a16="http://schemas.microsoft.com/office/drawing/2014/main" id="{F06704CA-3BE4-495A-B717-EDE9C5D4BD12}"/>
                </a:ext>
              </a:extLst>
            </p:cNvPr>
            <p:cNvSpPr/>
            <p:nvPr/>
          </p:nvSpPr>
          <p:spPr>
            <a:xfrm>
              <a:off x="263802" y="1108979"/>
              <a:ext cx="1715123" cy="1720716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65576" y="2842844"/>
              <a:ext cx="3984784" cy="369331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marL="342900" lvl="0" indent="-342900">
                <a:buFont typeface="+mj-lt"/>
                <a:buAutoNum type="arabicPeriod"/>
              </a:pPr>
              <a:r>
                <a:rPr lang="id-ID" b="1" dirty="0"/>
                <a:t>Bercerita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d-ID" b="1" dirty="0"/>
                <a:t>Berbicara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d-ID" b="1" dirty="0"/>
                <a:t>Bercakap-cakap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d-ID" b="1" dirty="0"/>
                <a:t>Mengungkapkan pengalaman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d-ID" b="1" dirty="0"/>
                <a:t>Membacakan puisi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d-ID" b="1" dirty="0"/>
                <a:t>Mengarang terikat &amp; bebas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d-ID" b="1" dirty="0"/>
                <a:t>Menulis laporan, menulis narasi, deskripsi, eksposisi &amp; argumentasi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d-ID" b="1" dirty="0"/>
                <a:t>Menulis berdasarkan gambar/visual</a:t>
              </a:r>
            </a:p>
            <a:p>
              <a:pPr marL="342900" lvl="0" indent="-342900">
                <a:buFont typeface="+mj-lt"/>
                <a:buAutoNum type="arabicPeriod"/>
              </a:pPr>
              <a:r>
                <a:rPr lang="id-ID" b="1" dirty="0"/>
                <a:t>Mendramatisasikan karya sastra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78925" y="1579687"/>
              <a:ext cx="24785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4800" b="1" dirty="0">
                  <a:solidFill>
                    <a:schemeClr val="accent2"/>
                  </a:solidFill>
                </a:rPr>
                <a:t>Strategi</a:t>
              </a:r>
            </a:p>
          </p:txBody>
        </p:sp>
      </p:grpSp>
      <p:grpSp>
        <p:nvGrpSpPr>
          <p:cNvPr id="25" name="Group 44"/>
          <p:cNvGrpSpPr/>
          <p:nvPr/>
        </p:nvGrpSpPr>
        <p:grpSpPr>
          <a:xfrm>
            <a:off x="7665365" y="1654938"/>
            <a:ext cx="4262784" cy="3468934"/>
            <a:chOff x="7665365" y="1654938"/>
            <a:chExt cx="4262784" cy="3468934"/>
          </a:xfrm>
        </p:grpSpPr>
        <p:sp>
          <p:nvSpPr>
            <p:cNvPr id="41" name="Rectangle 40"/>
            <p:cNvSpPr/>
            <p:nvPr/>
          </p:nvSpPr>
          <p:spPr>
            <a:xfrm>
              <a:off x="7665365" y="2815548"/>
              <a:ext cx="4262784" cy="230832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id-ID" b="1" dirty="0"/>
                <a:t>Menyimak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d-ID" b="1" dirty="0"/>
                <a:t>Membaca (nyaring, dalam hati, bersama dll)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d-ID" b="1" dirty="0"/>
                <a:t>Menonton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d-ID" b="1" dirty="0"/>
                <a:t>Mengarang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d-ID" b="1" i="1" dirty="0"/>
                <a:t>Roleplaying</a:t>
              </a:r>
              <a:endParaRPr lang="id-ID" b="1" dirty="0"/>
            </a:p>
            <a:p>
              <a:pPr marL="342900" indent="-342900">
                <a:buFont typeface="+mj-lt"/>
                <a:buAutoNum type="arabicPeriod"/>
              </a:pPr>
              <a:r>
                <a:rPr lang="id-ID" b="1" dirty="0"/>
                <a:t>Bermain drama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d-ID" b="1" dirty="0"/>
                <a:t>Parafrase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51933" y="1654938"/>
              <a:ext cx="23423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4800" b="1" dirty="0">
                  <a:solidFill>
                    <a:schemeClr val="accent1"/>
                  </a:solidFill>
                </a:rPr>
                <a:t>Metode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D79F4F-7678-4436-8D3C-0727359F88FB}"/>
              </a:ext>
            </a:extLst>
          </p:cNvPr>
          <p:cNvGrpSpPr/>
          <p:nvPr/>
        </p:nvGrpSpPr>
        <p:grpSpPr>
          <a:xfrm>
            <a:off x="10235821" y="1091820"/>
            <a:ext cx="1146412" cy="1773580"/>
            <a:chOff x="8317149" y="1752616"/>
            <a:chExt cx="3205576" cy="5105385"/>
          </a:xfrm>
        </p:grpSpPr>
        <p:sp>
          <p:nvSpPr>
            <p:cNvPr id="33" name="Freeform: Shape 98">
              <a:extLst>
                <a:ext uri="{FF2B5EF4-FFF2-40B4-BE49-F238E27FC236}">
                  <a16:creationId xmlns:a16="http://schemas.microsoft.com/office/drawing/2014/main" id="{4EE38741-AD40-4D99-A3B7-79109122684D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99">
              <a:extLst>
                <a:ext uri="{FF2B5EF4-FFF2-40B4-BE49-F238E27FC236}">
                  <a16:creationId xmlns:a16="http://schemas.microsoft.com/office/drawing/2014/main" id="{D65A0D4D-4765-4C98-A826-9CC810D916EC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00">
              <a:extLst>
                <a:ext uri="{FF2B5EF4-FFF2-40B4-BE49-F238E27FC236}">
                  <a16:creationId xmlns:a16="http://schemas.microsoft.com/office/drawing/2014/main" id="{0D59A5B4-1706-41E4-A5CB-4166629DDB9C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1">
              <a:extLst>
                <a:ext uri="{FF2B5EF4-FFF2-40B4-BE49-F238E27FC236}">
                  <a16:creationId xmlns:a16="http://schemas.microsoft.com/office/drawing/2014/main" id="{EDADE7EB-428B-4946-B992-3B49D412937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102">
              <a:extLst>
                <a:ext uri="{FF2B5EF4-FFF2-40B4-BE49-F238E27FC236}">
                  <a16:creationId xmlns:a16="http://schemas.microsoft.com/office/drawing/2014/main" id="{FC41B304-C2B1-40A2-B074-19E504AE6D65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03">
              <a:extLst>
                <a:ext uri="{FF2B5EF4-FFF2-40B4-BE49-F238E27FC236}">
                  <a16:creationId xmlns:a16="http://schemas.microsoft.com/office/drawing/2014/main" id="{580AD159-11EA-4489-B74E-B0D7BC9D7F20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04">
              <a:extLst>
                <a:ext uri="{FF2B5EF4-FFF2-40B4-BE49-F238E27FC236}">
                  <a16:creationId xmlns:a16="http://schemas.microsoft.com/office/drawing/2014/main" id="{D7A46A1B-7AF6-42AC-AD22-68C706FE0609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05">
              <a:extLst>
                <a:ext uri="{FF2B5EF4-FFF2-40B4-BE49-F238E27FC236}">
                  <a16:creationId xmlns:a16="http://schemas.microsoft.com/office/drawing/2014/main" id="{87EF84F6-B7A0-46AF-ADC8-ECBFBD2D8E8B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06">
              <a:extLst>
                <a:ext uri="{FF2B5EF4-FFF2-40B4-BE49-F238E27FC236}">
                  <a16:creationId xmlns:a16="http://schemas.microsoft.com/office/drawing/2014/main" id="{A0F9C04C-9029-4D94-B8C9-EC16E58E27F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07">
              <a:extLst>
                <a:ext uri="{FF2B5EF4-FFF2-40B4-BE49-F238E27FC236}">
                  <a16:creationId xmlns:a16="http://schemas.microsoft.com/office/drawing/2014/main" id="{862DBEBD-A31A-4E5E-8E56-F0F0BB5E2137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08">
              <a:extLst>
                <a:ext uri="{FF2B5EF4-FFF2-40B4-BE49-F238E27FC236}">
                  <a16:creationId xmlns:a16="http://schemas.microsoft.com/office/drawing/2014/main" id="{A9E9FB52-E86D-4928-9445-7D8C05562185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09">
              <a:extLst>
                <a:ext uri="{FF2B5EF4-FFF2-40B4-BE49-F238E27FC236}">
                  <a16:creationId xmlns:a16="http://schemas.microsoft.com/office/drawing/2014/main" id="{3FF1FE94-249C-4C38-982C-4D1FA847D76D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1" name="Group 110">
              <a:extLst>
                <a:ext uri="{FF2B5EF4-FFF2-40B4-BE49-F238E27FC236}">
                  <a16:creationId xmlns:a16="http://schemas.microsoft.com/office/drawing/2014/main" id="{C0D6B4D6-5570-45C6-96A8-30E37B2B11C2}"/>
                </a:ext>
              </a:extLst>
            </p:cNvPr>
            <p:cNvGrpSpPr/>
            <p:nvPr/>
          </p:nvGrpSpPr>
          <p:grpSpPr>
            <a:xfrm flipH="1">
              <a:off x="9546875" y="5193609"/>
              <a:ext cx="1399561" cy="393724"/>
              <a:chOff x="8963351" y="2835327"/>
              <a:chExt cx="1121835" cy="315595"/>
            </a:xfrm>
          </p:grpSpPr>
          <p:sp>
            <p:nvSpPr>
              <p:cNvPr id="63" name="Freeform: Shape 122">
                <a:extLst>
                  <a:ext uri="{FF2B5EF4-FFF2-40B4-BE49-F238E27FC236}">
                    <a16:creationId xmlns:a16="http://schemas.microsoft.com/office/drawing/2014/main" id="{5D0F8960-C835-4FD8-895E-B7973A53F1A1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23">
                <a:extLst>
                  <a:ext uri="{FF2B5EF4-FFF2-40B4-BE49-F238E27FC236}">
                    <a16:creationId xmlns:a16="http://schemas.microsoft.com/office/drawing/2014/main" id="{EA592B11-F0EC-4FF2-B3B2-BB92935C0974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24">
                <a:extLst>
                  <a:ext uri="{FF2B5EF4-FFF2-40B4-BE49-F238E27FC236}">
                    <a16:creationId xmlns:a16="http://schemas.microsoft.com/office/drawing/2014/main" id="{0C42E2BC-AE6E-42FF-919B-65D407DD44E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25">
                <a:extLst>
                  <a:ext uri="{FF2B5EF4-FFF2-40B4-BE49-F238E27FC236}">
                    <a16:creationId xmlns:a16="http://schemas.microsoft.com/office/drawing/2014/main" id="{C9EECE9C-5EC3-4B27-B23A-14C8CE28BF24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26">
                <a:extLst>
                  <a:ext uri="{FF2B5EF4-FFF2-40B4-BE49-F238E27FC236}">
                    <a16:creationId xmlns:a16="http://schemas.microsoft.com/office/drawing/2014/main" id="{C91043C8-53F0-4677-AD44-EC766CA2DD35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27">
                <a:extLst>
                  <a:ext uri="{FF2B5EF4-FFF2-40B4-BE49-F238E27FC236}">
                    <a16:creationId xmlns:a16="http://schemas.microsoft.com/office/drawing/2014/main" id="{25C2E38B-0A44-4280-9C77-5A406DD4A64C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111">
              <a:extLst>
                <a:ext uri="{FF2B5EF4-FFF2-40B4-BE49-F238E27FC236}">
                  <a16:creationId xmlns:a16="http://schemas.microsoft.com/office/drawing/2014/main" id="{F4DBF6BC-93FD-476A-8D6E-8F132136AA37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12">
              <a:extLst>
                <a:ext uri="{FF2B5EF4-FFF2-40B4-BE49-F238E27FC236}">
                  <a16:creationId xmlns:a16="http://schemas.microsoft.com/office/drawing/2014/main" id="{337803B3-763A-448A-9C08-6176C53BB4BB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13">
              <a:extLst>
                <a:ext uri="{FF2B5EF4-FFF2-40B4-BE49-F238E27FC236}">
                  <a16:creationId xmlns:a16="http://schemas.microsoft.com/office/drawing/2014/main" id="{A09E1EE4-AE21-4CDE-A6C0-EEF7A4BFEFB3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14">
              <a:extLst>
                <a:ext uri="{FF2B5EF4-FFF2-40B4-BE49-F238E27FC236}">
                  <a16:creationId xmlns:a16="http://schemas.microsoft.com/office/drawing/2014/main" id="{76279F97-249C-40B6-9550-E60B1A5E375C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15">
              <a:extLst>
                <a:ext uri="{FF2B5EF4-FFF2-40B4-BE49-F238E27FC236}">
                  <a16:creationId xmlns:a16="http://schemas.microsoft.com/office/drawing/2014/main" id="{70537DB6-F37C-4DCD-BD6E-213D2D372789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16">
              <a:extLst>
                <a:ext uri="{FF2B5EF4-FFF2-40B4-BE49-F238E27FC236}">
                  <a16:creationId xmlns:a16="http://schemas.microsoft.com/office/drawing/2014/main" id="{2F496EC3-2B1E-49D4-BF05-BBAB1FAF775B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17">
              <a:extLst>
                <a:ext uri="{FF2B5EF4-FFF2-40B4-BE49-F238E27FC236}">
                  <a16:creationId xmlns:a16="http://schemas.microsoft.com/office/drawing/2014/main" id="{627E03A2-DAB7-4334-8ED4-497C65664C44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18">
              <a:extLst>
                <a:ext uri="{FF2B5EF4-FFF2-40B4-BE49-F238E27FC236}">
                  <a16:creationId xmlns:a16="http://schemas.microsoft.com/office/drawing/2014/main" id="{F69070C9-31FC-45F7-A241-71F521F54E3A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19">
              <a:extLst>
                <a:ext uri="{FF2B5EF4-FFF2-40B4-BE49-F238E27FC236}">
                  <a16:creationId xmlns:a16="http://schemas.microsoft.com/office/drawing/2014/main" id="{F695AE7E-89AE-4D44-AF14-E6C1AD885685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20">
              <a:extLst>
                <a:ext uri="{FF2B5EF4-FFF2-40B4-BE49-F238E27FC236}">
                  <a16:creationId xmlns:a16="http://schemas.microsoft.com/office/drawing/2014/main" id="{9073BB59-001D-4A34-B1B5-52DE7D17CF65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21">
              <a:extLst>
                <a:ext uri="{FF2B5EF4-FFF2-40B4-BE49-F238E27FC236}">
                  <a16:creationId xmlns:a16="http://schemas.microsoft.com/office/drawing/2014/main" id="{7DA2BC6C-BEBD-45C1-B3B9-07B718311EF3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242C6A1-0059-4646-8579-E9BA7EEAA70E}"/>
              </a:ext>
            </a:extLst>
          </p:cNvPr>
          <p:cNvGrpSpPr/>
          <p:nvPr/>
        </p:nvGrpSpPr>
        <p:grpSpPr>
          <a:xfrm flipH="1">
            <a:off x="6043310" y="1384698"/>
            <a:ext cx="640567" cy="5152579"/>
            <a:chOff x="6012160" y="2713784"/>
            <a:chExt cx="713285" cy="4201951"/>
          </a:xfrm>
        </p:grpSpPr>
        <p:grpSp>
          <p:nvGrpSpPr>
            <p:cNvPr id="70" name="Group 7">
              <a:extLst>
                <a:ext uri="{FF2B5EF4-FFF2-40B4-BE49-F238E27FC236}">
                  <a16:creationId xmlns:a16="http://schemas.microsoft.com/office/drawing/2014/main" id="{330C0060-0C2D-436D-86D3-274B3FE7CEEF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82" name="Rectangle 8">
                <a:extLst>
                  <a:ext uri="{FF2B5EF4-FFF2-40B4-BE49-F238E27FC236}">
                    <a16:creationId xmlns:a16="http://schemas.microsoft.com/office/drawing/2014/main" id="{797240B0-C7E0-4F15-A2DF-384933226DC3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83" name="Rectangle 8">
                <a:extLst>
                  <a:ext uri="{FF2B5EF4-FFF2-40B4-BE49-F238E27FC236}">
                    <a16:creationId xmlns:a16="http://schemas.microsoft.com/office/drawing/2014/main" id="{25412A05-C5F7-4ECA-8C4A-723B3D41F0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84" name="Rectangle 8">
                <a:extLst>
                  <a:ext uri="{FF2B5EF4-FFF2-40B4-BE49-F238E27FC236}">
                    <a16:creationId xmlns:a16="http://schemas.microsoft.com/office/drawing/2014/main" id="{1E79132E-D36C-4F5B-97DB-5407FF16B550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85" name="Rectangle 8">
                <a:extLst>
                  <a:ext uri="{FF2B5EF4-FFF2-40B4-BE49-F238E27FC236}">
                    <a16:creationId xmlns:a16="http://schemas.microsoft.com/office/drawing/2014/main" id="{4C7BD328-DA08-417B-BA76-97F95648A7C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86" name="Rectangle 8">
                <a:extLst>
                  <a:ext uri="{FF2B5EF4-FFF2-40B4-BE49-F238E27FC236}">
                    <a16:creationId xmlns:a16="http://schemas.microsoft.com/office/drawing/2014/main" id="{E7F73AD2-15C4-45C5-A55A-F9EEDC3EB7E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grpSp>
          <p:nvGrpSpPr>
            <p:cNvPr id="71" name="Group 8">
              <a:extLst>
                <a:ext uri="{FF2B5EF4-FFF2-40B4-BE49-F238E27FC236}">
                  <a16:creationId xmlns:a16="http://schemas.microsoft.com/office/drawing/2014/main" id="{D0469C31-18C6-4290-A8DD-FA18A2400B60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74" name="Group 11">
                <a:extLst>
                  <a:ext uri="{FF2B5EF4-FFF2-40B4-BE49-F238E27FC236}">
                    <a16:creationId xmlns:a16="http://schemas.microsoft.com/office/drawing/2014/main" id="{62CEB675-4E4F-46E0-BCEB-8F1FA1E4184E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79" name="Rectangle 2">
                  <a:extLst>
                    <a:ext uri="{FF2B5EF4-FFF2-40B4-BE49-F238E27FC236}">
                      <a16:creationId xmlns:a16="http://schemas.microsoft.com/office/drawing/2014/main" id="{29B78604-17B2-4636-9C83-C40BD141E072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80" name="Rectangle 2">
                  <a:extLst>
                    <a:ext uri="{FF2B5EF4-FFF2-40B4-BE49-F238E27FC236}">
                      <a16:creationId xmlns:a16="http://schemas.microsoft.com/office/drawing/2014/main" id="{8872AB41-B169-4932-A803-AAEC59E83E26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81" name="Rectangle 2">
                  <a:extLst>
                    <a:ext uri="{FF2B5EF4-FFF2-40B4-BE49-F238E27FC236}">
                      <a16:creationId xmlns:a16="http://schemas.microsoft.com/office/drawing/2014/main" id="{269C03B4-E11D-4658-B9D7-EEC073C67A07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75" name="Group 12">
                <a:extLst>
                  <a:ext uri="{FF2B5EF4-FFF2-40B4-BE49-F238E27FC236}">
                    <a16:creationId xmlns:a16="http://schemas.microsoft.com/office/drawing/2014/main" id="{904B2E5D-75C6-402A-A324-ECD695BCDB93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74AB9C9A-507D-45B2-88C3-20F123D2C579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CD4DEA6-AD37-4243-BAFF-2CB79D6CAFAA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261C6F44-CC89-4E56-8317-541797114506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</p:grpSp>
        <p:sp>
          <p:nvSpPr>
            <p:cNvPr id="72" name="Hexagon 1">
              <a:extLst>
                <a:ext uri="{FF2B5EF4-FFF2-40B4-BE49-F238E27FC236}">
                  <a16:creationId xmlns:a16="http://schemas.microsoft.com/office/drawing/2014/main" id="{42DB8DD6-C329-4FDE-B5BB-15A339CE0542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2892601-B56C-4990-A187-6AA3F5C792C6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pic>
        <p:nvPicPr>
          <p:cNvPr id="87" name="Picture 86" descr="anak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5999" y="5669280"/>
            <a:ext cx="1862831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7857460" y="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857460" y="1974016"/>
            <a:ext cx="433453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9600" b="1" dirty="0">
                <a:cs typeface="Arial" pitchFamily="34" charset="0"/>
              </a:rPr>
              <a:t>Terima Kasih</a:t>
            </a:r>
            <a:endParaRPr lang="ko-KR" altLang="en-US" sz="9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id="{4A021ED1-3608-4054-9B4C-941AC7D709E7}"/>
              </a:ext>
            </a:extLst>
          </p:cNvPr>
          <p:cNvGrpSpPr/>
          <p:nvPr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AF5FA-6C00-45EA-BB58-D259B0130D77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8D1D4B-337E-480F-9132-FBFD4028C449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8469A942-804D-4903-8F4A-8D9429512BF3}"/>
              </a:ext>
            </a:extLst>
          </p:cNvPr>
          <p:cNvGrpSpPr/>
          <p:nvPr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04CED-E9CE-4AD0-AC88-1E335388BA2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500B9C-197E-48FC-8A95-0C5F5A2064F8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32">
            <a:extLst>
              <a:ext uri="{FF2B5EF4-FFF2-40B4-BE49-F238E27FC236}">
                <a16:creationId xmlns:a16="http://schemas.microsoft.com/office/drawing/2014/main" id="{8D1DD00C-F719-4E36-8400-D48848310B64}"/>
              </a:ext>
            </a:extLst>
          </p:cNvPr>
          <p:cNvGrpSpPr/>
          <p:nvPr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3BF2F0-D709-4C92-878E-6F1024DCB8F1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0A65E5E0-B696-4840-BE42-1CBEA55E6D07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92D9A825-26F7-4AC0-AA66-A642F08B3FCC}"/>
              </a:ext>
            </a:extLst>
          </p:cNvPr>
          <p:cNvGrpSpPr/>
          <p:nvPr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987A3D-8DA5-4431-823F-480685C7A5DC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E94029-08EA-46F5-9EA4-70C4B6B01CF4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30">
            <a:extLst>
              <a:ext uri="{FF2B5EF4-FFF2-40B4-BE49-F238E27FC236}">
                <a16:creationId xmlns:a16="http://schemas.microsoft.com/office/drawing/2014/main" id="{C2FB9967-9854-4B67-AE17-EAB5F4D50E80}"/>
              </a:ext>
            </a:extLst>
          </p:cNvPr>
          <p:cNvGrpSpPr/>
          <p:nvPr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6090F-3640-4E4B-B1B0-C3130EAE9E97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B038E1-2D01-43D9-A6E4-FAABA6040D4C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A89418E-829E-4867-919B-44971F75F14A}"/>
              </a:ext>
            </a:extLst>
          </p:cNvPr>
          <p:cNvSpPr txBox="1"/>
          <p:nvPr/>
        </p:nvSpPr>
        <p:spPr>
          <a:xfrm>
            <a:off x="5610232" y="241612"/>
            <a:ext cx="6191673" cy="16312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5000" b="1" dirty="0">
                <a:cs typeface="Arial" pitchFamily="34" charset="0"/>
              </a:rPr>
              <a:t>Hakikat Sastra Anak</a:t>
            </a:r>
            <a:endParaRPr lang="ko-KR" altLang="en-US" sz="5000" b="1" dirty="0">
              <a:cs typeface="Arial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31965BF-8442-47B6-99A5-B90EE5B76D0E}"/>
              </a:ext>
            </a:extLst>
          </p:cNvPr>
          <p:cNvSpPr/>
          <p:nvPr/>
        </p:nvSpPr>
        <p:spPr>
          <a:xfrm>
            <a:off x="5393756" y="4478671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3B0B54-DD6F-4A1D-86D7-767FEFED2997}"/>
              </a:ext>
            </a:extLst>
          </p:cNvPr>
          <p:cNvSpPr/>
          <p:nvPr/>
        </p:nvSpPr>
        <p:spPr>
          <a:xfrm>
            <a:off x="5393756" y="5597423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3C4BA48-65FD-4703-B91C-0019D9FD8BBE}"/>
              </a:ext>
            </a:extLst>
          </p:cNvPr>
          <p:cNvSpPr/>
          <p:nvPr/>
        </p:nvSpPr>
        <p:spPr>
          <a:xfrm>
            <a:off x="5393756" y="3311660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07A733-8830-48E4-9D2F-BBB80FF9A706}"/>
              </a:ext>
            </a:extLst>
          </p:cNvPr>
          <p:cNvSpPr txBox="1"/>
          <p:nvPr/>
        </p:nvSpPr>
        <p:spPr>
          <a:xfrm>
            <a:off x="6355409" y="4427126"/>
            <a:ext cx="5239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/>
              <a:t>Berisikan cerita yang mencerminkan perasaan anak-anak, pengalaman anak-anak serta dapat dipahami dan dinikmati oleh anak-anak sesuai dengan pengetahuan anak-anak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2D0FA9-30C1-483B-8B79-BBC87537833A}"/>
              </a:ext>
            </a:extLst>
          </p:cNvPr>
          <p:cNvSpPr txBox="1"/>
          <p:nvPr/>
        </p:nvSpPr>
        <p:spPr>
          <a:xfrm>
            <a:off x="6355409" y="5640007"/>
            <a:ext cx="523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/>
              <a:t>Sastra anak-anak menempatkan anak-anak sebagai fokusnya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FF7349-F202-4DBC-9DC5-47DA8E2DE121}"/>
              </a:ext>
            </a:extLst>
          </p:cNvPr>
          <p:cNvSpPr txBox="1"/>
          <p:nvPr/>
        </p:nvSpPr>
        <p:spPr>
          <a:xfrm>
            <a:off x="6355409" y="3327350"/>
            <a:ext cx="523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/>
              <a:t>Sastra anak-anak bukan dibatasi oleh siapa pengarangnya, melainkan untuk siapa karya itu diciptakan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8FF7349-F202-4DBC-9DC5-47DA8E2DE121}"/>
              </a:ext>
            </a:extLst>
          </p:cNvPr>
          <p:cNvSpPr txBox="1"/>
          <p:nvPr/>
        </p:nvSpPr>
        <p:spPr>
          <a:xfrm>
            <a:off x="6440574" y="2121597"/>
            <a:ext cx="5239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/>
              <a:t>Sastra anak meliputi semua jenis penulisan kreatif  dan imajinatif yang khusus untuk dibaca dan menghibur anak-anak</a:t>
            </a:r>
          </a:p>
        </p:txBody>
      </p:sp>
      <p:sp>
        <p:nvSpPr>
          <p:cNvPr id="78" name="Rectangle: Rounded Corners 38">
            <a:extLst>
              <a:ext uri="{FF2B5EF4-FFF2-40B4-BE49-F238E27FC236}">
                <a16:creationId xmlns:a16="http://schemas.microsoft.com/office/drawing/2014/main" id="{031965BF-8442-47B6-99A5-B90EE5B76D0E}"/>
              </a:ext>
            </a:extLst>
          </p:cNvPr>
          <p:cNvSpPr/>
          <p:nvPr/>
        </p:nvSpPr>
        <p:spPr>
          <a:xfrm>
            <a:off x="5384792" y="2156814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537644" y="3427682"/>
            <a:ext cx="353705" cy="36054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533290" y="2286859"/>
            <a:ext cx="353705" cy="36054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520227" y="4598985"/>
            <a:ext cx="353705" cy="36054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520227" y="5709327"/>
            <a:ext cx="353705" cy="36054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4297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>
            <a:extLst>
              <a:ext uri="{FF2B5EF4-FFF2-40B4-BE49-F238E27FC236}">
                <a16:creationId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4AF595E-C5D0-4E2E-8008-6C247565A08C}"/>
              </a:ext>
            </a:extLst>
          </p:cNvPr>
          <p:cNvSpPr txBox="1"/>
          <p:nvPr/>
        </p:nvSpPr>
        <p:spPr>
          <a:xfrm>
            <a:off x="5838176" y="2258365"/>
            <a:ext cx="54908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err="1">
                <a:cs typeface="Arial" pitchFamily="34" charset="0"/>
              </a:rPr>
              <a:t>Adalah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penghargaan</a:t>
            </a:r>
            <a:r>
              <a:rPr lang="en-US" altLang="ko-KR" sz="1400" b="1" dirty="0">
                <a:cs typeface="Arial" pitchFamily="34" charset="0"/>
              </a:rPr>
              <a:t>, </a:t>
            </a:r>
            <a:r>
              <a:rPr lang="en-US" altLang="ko-KR" sz="1400" b="1" dirty="0" err="1">
                <a:cs typeface="Arial" pitchFamily="34" charset="0"/>
              </a:rPr>
              <a:t>penilaian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dan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pengertian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terhadap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karya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sastra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anak-anak</a:t>
            </a:r>
            <a:r>
              <a:rPr lang="en-US" altLang="ko-KR" sz="1400" b="1" dirty="0">
                <a:cs typeface="Arial" pitchFamily="34" charset="0"/>
              </a:rPr>
              <a:t>, </a:t>
            </a:r>
            <a:r>
              <a:rPr lang="en-US" altLang="ko-KR" sz="1400" b="1" dirty="0" err="1">
                <a:cs typeface="Arial" pitchFamily="34" charset="0"/>
              </a:rPr>
              <a:t>baik</a:t>
            </a:r>
            <a:r>
              <a:rPr lang="en-US" altLang="ko-KR" sz="1400" b="1" dirty="0">
                <a:cs typeface="Arial" pitchFamily="34" charset="0"/>
              </a:rPr>
              <a:t> yang </a:t>
            </a:r>
            <a:r>
              <a:rPr lang="en-US" altLang="ko-KR" sz="1400" b="1" dirty="0" err="1">
                <a:cs typeface="Arial" pitchFamily="34" charset="0"/>
              </a:rPr>
              <a:t>berbentuk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puisi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maupun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prosa</a:t>
            </a:r>
            <a:r>
              <a:rPr lang="en-US" altLang="ko-KR" sz="1400" b="1" dirty="0">
                <a:cs typeface="Arial" pitchFamily="34" charset="0"/>
              </a:rPr>
              <a:t> yang </a:t>
            </a:r>
            <a:r>
              <a:rPr lang="en-US" altLang="ko-KR" sz="1400" b="1" dirty="0" err="1">
                <a:cs typeface="Arial" pitchFamily="34" charset="0"/>
              </a:rPr>
              <a:t>dapat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dilakukan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dengan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cara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membaca</a:t>
            </a:r>
            <a:r>
              <a:rPr lang="en-US" altLang="ko-KR" sz="1400" b="1" dirty="0">
                <a:cs typeface="Arial" pitchFamily="34" charset="0"/>
              </a:rPr>
              <a:t>, </a:t>
            </a:r>
            <a:r>
              <a:rPr lang="en-US" altLang="ko-KR" sz="1400" b="1" dirty="0" err="1">
                <a:cs typeface="Arial" pitchFamily="34" charset="0"/>
              </a:rPr>
              <a:t>mendengarkan</a:t>
            </a:r>
            <a:r>
              <a:rPr lang="en-US" altLang="ko-KR" sz="1400" b="1" dirty="0">
                <a:cs typeface="Arial" pitchFamily="34" charset="0"/>
              </a:rPr>
              <a:t>, </a:t>
            </a:r>
            <a:r>
              <a:rPr lang="en-US" altLang="ko-KR" sz="1400" b="1" dirty="0" err="1">
                <a:cs typeface="Arial" pitchFamily="34" charset="0"/>
              </a:rPr>
              <a:t>dan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menyaksikan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pementasan</a:t>
            </a:r>
            <a:r>
              <a:rPr lang="en-US" altLang="ko-KR" sz="1400" b="1" dirty="0">
                <a:cs typeface="Arial" pitchFamily="34" charset="0"/>
              </a:rPr>
              <a:t> drama</a:t>
            </a:r>
            <a:r>
              <a:rPr lang="id-ID" altLang="ko-KR" sz="1400" b="1" dirty="0">
                <a:cs typeface="Arial" pitchFamily="34" charset="0"/>
              </a:rPr>
              <a:t>.</a:t>
            </a:r>
            <a:endParaRPr lang="en-US" altLang="ko-KR" sz="1400" b="1" dirty="0">
              <a:cs typeface="Arial" pitchFamily="34" charset="0"/>
            </a:endParaRPr>
          </a:p>
          <a:p>
            <a:pPr algn="r"/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(Muhammad, 2017)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DFA81E-E3FC-4EEE-9F4A-133D44525D6C}"/>
              </a:ext>
            </a:extLst>
          </p:cNvPr>
          <p:cNvSpPr txBox="1"/>
          <p:nvPr/>
        </p:nvSpPr>
        <p:spPr>
          <a:xfrm>
            <a:off x="5759506" y="828709"/>
            <a:ext cx="5569540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b="1" dirty="0" err="1">
                <a:latin typeface="+mj-lt"/>
                <a:cs typeface="Arial" pitchFamily="34" charset="0"/>
              </a:rPr>
              <a:t>Apresiasi</a:t>
            </a:r>
            <a:r>
              <a:rPr lang="en-US" altLang="ko-KR" sz="3600" b="1" dirty="0"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latin typeface="+mj-lt"/>
                <a:cs typeface="Arial" pitchFamily="34" charset="0"/>
              </a:rPr>
              <a:t>Sastra</a:t>
            </a:r>
            <a:r>
              <a:rPr lang="en-US" altLang="ko-KR" sz="3600" b="1" dirty="0"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>
                <a:latin typeface="+mj-lt"/>
                <a:cs typeface="Arial" pitchFamily="34" charset="0"/>
              </a:rPr>
              <a:t>Reseptif</a:t>
            </a:r>
            <a:endParaRPr lang="en-US" altLang="ko-KR" sz="3600" b="1" dirty="0">
              <a:latin typeface="+mj-lt"/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827904-26E2-404D-A7F5-1C66A6649FC0}"/>
              </a:ext>
            </a:extLst>
          </p:cNvPr>
          <p:cNvSpPr/>
          <p:nvPr/>
        </p:nvSpPr>
        <p:spPr>
          <a:xfrm>
            <a:off x="5934519" y="3811854"/>
            <a:ext cx="1604417" cy="15369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56D99D1-3712-4CF7-B862-CADCDFAE0C04}"/>
              </a:ext>
            </a:extLst>
          </p:cNvPr>
          <p:cNvSpPr/>
          <p:nvPr/>
        </p:nvSpPr>
        <p:spPr>
          <a:xfrm>
            <a:off x="7829574" y="3824917"/>
            <a:ext cx="1604417" cy="1536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2C1890-2F35-44C8-A102-2818DB99D267}"/>
              </a:ext>
            </a:extLst>
          </p:cNvPr>
          <p:cNvSpPr/>
          <p:nvPr/>
        </p:nvSpPr>
        <p:spPr>
          <a:xfrm>
            <a:off x="9724629" y="3824917"/>
            <a:ext cx="1604417" cy="1536971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6283834" y="387994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8178889" y="387994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10073944" y="387994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CEE300-587A-456B-B3F0-2388CCBCEEF8}"/>
              </a:ext>
            </a:extLst>
          </p:cNvPr>
          <p:cNvSpPr txBox="1"/>
          <p:nvPr/>
        </p:nvSpPr>
        <p:spPr>
          <a:xfrm>
            <a:off x="5878288" y="4388457"/>
            <a:ext cx="175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Pendekatan Emotif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7F3DBF-F752-42D0-A6A4-38E4C30A9F5A}"/>
              </a:ext>
            </a:extLst>
          </p:cNvPr>
          <p:cNvSpPr txBox="1"/>
          <p:nvPr/>
        </p:nvSpPr>
        <p:spPr>
          <a:xfrm>
            <a:off x="7773343" y="4388457"/>
            <a:ext cx="175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Pendekatan Didaktis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4210C5-DA21-477F-AEC9-3970DAAE5351}"/>
              </a:ext>
            </a:extLst>
          </p:cNvPr>
          <p:cNvSpPr txBox="1"/>
          <p:nvPr/>
        </p:nvSpPr>
        <p:spPr>
          <a:xfrm>
            <a:off x="9668398" y="4388457"/>
            <a:ext cx="1751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Pendekatan Analisis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A0A3E2-8014-4A7E-A406-E8364C69E84F}"/>
              </a:ext>
            </a:extLst>
          </p:cNvPr>
          <p:cNvSpPr/>
          <p:nvPr/>
        </p:nvSpPr>
        <p:spPr>
          <a:xfrm>
            <a:off x="702574" y="949475"/>
            <a:ext cx="862438" cy="797629"/>
          </a:xfrm>
          <a:custGeom>
            <a:avLst/>
            <a:gdLst/>
            <a:ahLst/>
            <a:cxnLst/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F77D99D-4238-4FD4-8116-EACA10442B11}"/>
              </a:ext>
            </a:extLst>
          </p:cNvPr>
          <p:cNvSpPr/>
          <p:nvPr/>
        </p:nvSpPr>
        <p:spPr>
          <a:xfrm rot="10800000">
            <a:off x="5741299" y="5416700"/>
            <a:ext cx="862438" cy="797629"/>
          </a:xfrm>
          <a:custGeom>
            <a:avLst/>
            <a:gdLst/>
            <a:ahLst/>
            <a:cxnLst/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B393F-ABD3-4A7D-8382-AF347E478E7B}"/>
              </a:ext>
            </a:extLst>
          </p:cNvPr>
          <p:cNvSpPr txBox="1"/>
          <p:nvPr/>
        </p:nvSpPr>
        <p:spPr>
          <a:xfrm>
            <a:off x="1283750" y="2285974"/>
            <a:ext cx="4612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cs typeface="Arial" pitchFamily="34" charset="0"/>
              </a:rPr>
              <a:t>Apresiasi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karya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sastra</a:t>
            </a:r>
            <a:r>
              <a:rPr lang="en-US" altLang="ko-KR" sz="2000" b="1" dirty="0">
                <a:cs typeface="Arial" pitchFamily="34" charset="0"/>
              </a:rPr>
              <a:t> yang </a:t>
            </a:r>
            <a:r>
              <a:rPr lang="en-US" altLang="ko-KR" sz="2000" b="1" dirty="0" err="1">
                <a:cs typeface="Arial" pitchFamily="34" charset="0"/>
              </a:rPr>
              <a:t>menekankan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pada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proses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kreatif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dan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penciptaan</a:t>
            </a:r>
            <a:r>
              <a:rPr lang="en-US" altLang="ko-KR" sz="2000" b="1" dirty="0">
                <a:cs typeface="Arial" pitchFamily="34" charset="0"/>
              </a:rPr>
              <a:t>. </a:t>
            </a:r>
            <a:r>
              <a:rPr lang="en-US" altLang="ko-KR" sz="2000" b="1" dirty="0" err="1">
                <a:cs typeface="Arial" pitchFamily="34" charset="0"/>
              </a:rPr>
              <a:t>Apresiasi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sastra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secara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produktif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tidak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mungkin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terwujud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tanpa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diberikan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pengajaran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menulis</a:t>
            </a:r>
            <a:r>
              <a:rPr lang="en-US" altLang="ko-KR" sz="2000" b="1" dirty="0">
                <a:cs typeface="Arial" pitchFamily="34" charset="0"/>
              </a:rPr>
              <a:t>, </a:t>
            </a:r>
            <a:r>
              <a:rPr lang="en-US" altLang="ko-KR" sz="2000" b="1" dirty="0" err="1">
                <a:cs typeface="Arial" pitchFamily="34" charset="0"/>
              </a:rPr>
              <a:t>khususnya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menulis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kreatif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di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sekolah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dasar</a:t>
            </a:r>
            <a:r>
              <a:rPr lang="en-US" altLang="ko-KR" sz="2000" b="1" dirty="0">
                <a:cs typeface="Arial" pitchFamily="34" charset="0"/>
              </a:rPr>
              <a:t> </a:t>
            </a:r>
          </a:p>
          <a:p>
            <a:pPr algn="r"/>
            <a:r>
              <a:rPr lang="en-US" altLang="ko-KR" sz="2000" b="1" dirty="0">
                <a:cs typeface="Arial" pitchFamily="34" charset="0"/>
              </a:rPr>
              <a:t>(</a:t>
            </a:r>
            <a:r>
              <a:rPr lang="en-US" altLang="ko-KR" sz="2000" b="1" dirty="0" err="1">
                <a:cs typeface="Arial" pitchFamily="34" charset="0"/>
              </a:rPr>
              <a:t>Hartati</a:t>
            </a:r>
            <a:r>
              <a:rPr lang="en-US" altLang="ko-KR" sz="2000" b="1" dirty="0">
                <a:cs typeface="Arial" pitchFamily="34" charset="0"/>
              </a:rPr>
              <a:t>, 2016).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F1E0CE-93C9-47B4-992E-2B88D78DFE7A}"/>
              </a:ext>
            </a:extLst>
          </p:cNvPr>
          <p:cNvSpPr txBox="1">
            <a:spLocks/>
          </p:cNvSpPr>
          <p:nvPr/>
        </p:nvSpPr>
        <p:spPr>
          <a:xfrm>
            <a:off x="5590906" y="324258"/>
            <a:ext cx="6270170" cy="17522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d-ID" altLang="ko-KR" b="1" dirty="0">
                <a:solidFill>
                  <a:schemeClr val="bg2">
                    <a:lumMod val="10000"/>
                  </a:schemeClr>
                </a:solidFill>
              </a:rPr>
              <a:t>Apresiasi Sastra Ekspresif/Produktif</a:t>
            </a:r>
            <a:endParaRPr lang="ko-KR" alt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65315"/>
            <a:ext cx="11573197" cy="108421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id-ID" sz="4000" b="1" dirty="0">
                <a:solidFill>
                  <a:schemeClr val="tx1"/>
                </a:solidFill>
              </a:rPr>
              <a:t>Perkembangan Kemampuan Mengapresiasi Sastra Anak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3" name="Group 78"/>
          <p:cNvGrpSpPr/>
          <p:nvPr/>
        </p:nvGrpSpPr>
        <p:grpSpPr>
          <a:xfrm>
            <a:off x="7506267" y="1108650"/>
            <a:ext cx="4462831" cy="4043557"/>
            <a:chOff x="7506267" y="1108650"/>
            <a:chExt cx="4462831" cy="4043557"/>
          </a:xfrm>
        </p:grpSpPr>
        <p:grpSp>
          <p:nvGrpSpPr>
            <p:cNvPr id="5" name="Group 70"/>
            <p:cNvGrpSpPr/>
            <p:nvPr/>
          </p:nvGrpSpPr>
          <p:grpSpPr>
            <a:xfrm>
              <a:off x="7506267" y="1108650"/>
              <a:ext cx="4462831" cy="4043557"/>
              <a:chOff x="7615451" y="1108650"/>
              <a:chExt cx="4462831" cy="4043557"/>
            </a:xfrm>
          </p:grpSpPr>
          <p:grpSp>
            <p:nvGrpSpPr>
              <p:cNvPr id="8" name="Group 62"/>
              <p:cNvGrpSpPr/>
              <p:nvPr/>
            </p:nvGrpSpPr>
            <p:grpSpPr>
              <a:xfrm>
                <a:off x="9154186" y="3405313"/>
                <a:ext cx="2003035" cy="1746894"/>
                <a:chOff x="8567322" y="3405313"/>
                <a:chExt cx="2003035" cy="1746894"/>
              </a:xfrm>
            </p:grpSpPr>
            <p:grpSp>
              <p:nvGrpSpPr>
                <p:cNvPr id="10" name="Group 61"/>
                <p:cNvGrpSpPr/>
                <p:nvPr/>
              </p:nvGrpSpPr>
              <p:grpSpPr>
                <a:xfrm>
                  <a:off x="8567322" y="3405313"/>
                  <a:ext cx="2003035" cy="1746894"/>
                  <a:chOff x="7284410" y="3405313"/>
                  <a:chExt cx="2003035" cy="1746894"/>
                </a:xfrm>
              </p:grpSpPr>
              <p:grpSp>
                <p:nvGrpSpPr>
                  <p:cNvPr id="13" name="Group 2">
                    <a:extLst>
                      <a:ext uri="{FF2B5EF4-FFF2-40B4-BE49-F238E27FC236}">
                        <a16:creationId xmlns:a16="http://schemas.microsoft.com/office/drawing/2014/main" id="{565BC43A-E92E-4D6F-A3F5-75231454E3A6}"/>
                      </a:ext>
                    </a:extLst>
                  </p:cNvPr>
                  <p:cNvGrpSpPr/>
                  <p:nvPr/>
                </p:nvGrpSpPr>
                <p:grpSpPr>
                  <a:xfrm>
                    <a:off x="7284410" y="3405313"/>
                    <a:ext cx="1534499" cy="1746894"/>
                    <a:chOff x="7081717" y="3258286"/>
                    <a:chExt cx="1266047" cy="1371448"/>
                  </a:xfrm>
                </p:grpSpPr>
                <p:sp>
                  <p:nvSpPr>
                    <p:cNvPr id="4" name="Rounded Rectangle 13">
                      <a:extLst>
                        <a:ext uri="{FF2B5EF4-FFF2-40B4-BE49-F238E27FC236}">
                          <a16:creationId xmlns:a16="http://schemas.microsoft.com/office/drawing/2014/main" id="{9E2307BA-C3A4-41BB-A237-BF55064874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1717" y="3258286"/>
                      <a:ext cx="1064066" cy="1064066"/>
                    </a:xfrm>
                    <a:prstGeom prst="roundRect">
                      <a:avLst>
                        <a:gd name="adj" fmla="val 10715"/>
                      </a:avLst>
                    </a:prstGeom>
                    <a:solidFill>
                      <a:schemeClr val="bg1"/>
                    </a:solidFill>
                    <a:ln w="6350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grpSp>
                  <p:nvGrpSpPr>
                    <p:cNvPr id="15" name="Group 4">
                      <a:extLst>
                        <a:ext uri="{FF2B5EF4-FFF2-40B4-BE49-F238E27FC236}">
                          <a16:creationId xmlns:a16="http://schemas.microsoft.com/office/drawing/2014/main" id="{14F238FE-8ABF-405F-AC4E-0421EF8E78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51077" y="3983403"/>
                      <a:ext cx="996687" cy="646331"/>
                      <a:chOff x="1271057" y="3649705"/>
                      <a:chExt cx="996687" cy="646331"/>
                    </a:xfrm>
                    <a:solidFill>
                      <a:srgbClr val="F07927"/>
                    </a:solidFill>
                  </p:grpSpPr>
                  <p:sp>
                    <p:nvSpPr>
                      <p:cNvPr id="6" name="Rectangle 5">
                        <a:extLst>
                          <a:ext uri="{FF2B5EF4-FFF2-40B4-BE49-F238E27FC236}">
                            <a16:creationId xmlns:a16="http://schemas.microsoft.com/office/drawing/2014/main" id="{E8463E3B-A224-4927-8D77-98A4281A4A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71057" y="3783817"/>
                        <a:ext cx="996687" cy="378104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200" dirty="0"/>
                      </a:p>
                    </p:txBody>
                  </p:sp>
                  <p:sp>
                    <p:nvSpPr>
                      <p:cNvPr id="7" name="TextBox 6">
                        <a:extLst>
                          <a:ext uri="{FF2B5EF4-FFF2-40B4-BE49-F238E27FC236}">
                            <a16:creationId xmlns:a16="http://schemas.microsoft.com/office/drawing/2014/main" id="{29A135E0-0D92-4680-8D26-6EDCEEE2B04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43065" y="3649705"/>
                        <a:ext cx="85267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id-ID" altLang="ko-KR" b="1" dirty="0">
                            <a:solidFill>
                              <a:schemeClr val="bg1"/>
                            </a:solidFill>
                          </a:rPr>
                          <a:t>11-13 tahun</a:t>
                        </a:r>
                        <a:endParaRPr lang="ko-KR" altLang="en-US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54" name="Chevron 50">
                    <a:extLst>
                      <a:ext uri="{FF2B5EF4-FFF2-40B4-BE49-F238E27FC236}">
                        <a16:creationId xmlns:a16="http://schemas.microsoft.com/office/drawing/2014/main" id="{8E391A92-BD6C-466E-AF70-76D0CC07A001}"/>
                      </a:ext>
                    </a:extLst>
                  </p:cNvPr>
                  <p:cNvSpPr/>
                  <p:nvPr/>
                </p:nvSpPr>
                <p:spPr>
                  <a:xfrm>
                    <a:off x="9050925" y="3842183"/>
                    <a:ext cx="236520" cy="276999"/>
                  </a:xfrm>
                  <a:prstGeom prst="chevron">
                    <a:avLst/>
                  </a:prstGeom>
                  <a:solidFill>
                    <a:schemeClr val="accent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ko-KR" altLang="en-US" sz="1200" b="1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" name="Oval 21">
                  <a:extLst>
                    <a:ext uri="{FF2B5EF4-FFF2-40B4-BE49-F238E27FC236}">
                      <a16:creationId xmlns:a16="http://schemas.microsoft.com/office/drawing/2014/main" id="{FE189A74-F19E-4609-9017-5AFCDDA3C5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57573" y="3808077"/>
                  <a:ext cx="396491" cy="399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7615451" y="1108650"/>
                <a:ext cx="4462831" cy="2031325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mampu berpikir abstrak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bernalar dari hipotesis ke simpulan logis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menangkap alur dan subalur dalam pikirannya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terjadi perbedaan minat antara anak lelaki dan perempuan.</a:t>
                </a:r>
              </a:p>
            </p:txBody>
          </p:sp>
        </p:grpSp>
        <p:sp>
          <p:nvSpPr>
            <p:cNvPr id="72" name="Chevron 50">
              <a:extLst>
                <a:ext uri="{FF2B5EF4-FFF2-40B4-BE49-F238E27FC236}">
                  <a16:creationId xmlns:a16="http://schemas.microsoft.com/office/drawing/2014/main" id="{D2F5F53D-51C5-4780-B79A-B8247E3F5463}"/>
                </a:ext>
              </a:extLst>
            </p:cNvPr>
            <p:cNvSpPr/>
            <p:nvPr/>
          </p:nvSpPr>
          <p:spPr>
            <a:xfrm rot="16200000">
              <a:off x="9481332" y="3094020"/>
              <a:ext cx="256350" cy="311950"/>
            </a:xfrm>
            <a:prstGeom prst="chevron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6"/>
          <p:cNvGrpSpPr/>
          <p:nvPr/>
        </p:nvGrpSpPr>
        <p:grpSpPr>
          <a:xfrm>
            <a:off x="2406627" y="1255580"/>
            <a:ext cx="3875205" cy="3814739"/>
            <a:chOff x="2406627" y="1255580"/>
            <a:chExt cx="3875205" cy="3814739"/>
          </a:xfrm>
        </p:grpSpPr>
        <p:grpSp>
          <p:nvGrpSpPr>
            <p:cNvPr id="20" name="Group 68"/>
            <p:cNvGrpSpPr/>
            <p:nvPr/>
          </p:nvGrpSpPr>
          <p:grpSpPr>
            <a:xfrm>
              <a:off x="2406627" y="1255580"/>
              <a:ext cx="3875205" cy="3814739"/>
              <a:chOff x="2406627" y="1255580"/>
              <a:chExt cx="3875205" cy="3814739"/>
            </a:xfrm>
          </p:grpSpPr>
          <p:grpSp>
            <p:nvGrpSpPr>
              <p:cNvPr id="23" name="Group 64"/>
              <p:cNvGrpSpPr/>
              <p:nvPr/>
            </p:nvGrpSpPr>
            <p:grpSpPr>
              <a:xfrm>
                <a:off x="3570633" y="3436114"/>
                <a:ext cx="2241565" cy="1634205"/>
                <a:chOff x="3024713" y="3405313"/>
                <a:chExt cx="2068165" cy="1451108"/>
              </a:xfrm>
            </p:grpSpPr>
            <p:grpSp>
              <p:nvGrpSpPr>
                <p:cNvPr id="24" name="Group 7">
                  <a:extLst>
                    <a:ext uri="{FF2B5EF4-FFF2-40B4-BE49-F238E27FC236}">
                      <a16:creationId xmlns:a16="http://schemas.microsoft.com/office/drawing/2014/main" id="{8465F927-8757-4925-B6A5-C3674EA2872B}"/>
                    </a:ext>
                  </a:extLst>
                </p:cNvPr>
                <p:cNvGrpSpPr/>
                <p:nvPr/>
              </p:nvGrpSpPr>
              <p:grpSpPr>
                <a:xfrm>
                  <a:off x="3024713" y="3405313"/>
                  <a:ext cx="1943860" cy="1451108"/>
                  <a:chOff x="3903127" y="3258286"/>
                  <a:chExt cx="1622503" cy="1237333"/>
                </a:xfrm>
              </p:grpSpPr>
              <p:sp>
                <p:nvSpPr>
                  <p:cNvPr id="9" name="Rounded Rectangle 18">
                    <a:extLst>
                      <a:ext uri="{FF2B5EF4-FFF2-40B4-BE49-F238E27FC236}">
                        <a16:creationId xmlns:a16="http://schemas.microsoft.com/office/drawing/2014/main" id="{441C0D36-608F-4FF9-85D1-B22E4CCF7338}"/>
                      </a:ext>
                    </a:extLst>
                  </p:cNvPr>
                  <p:cNvSpPr/>
                  <p:nvPr/>
                </p:nvSpPr>
                <p:spPr>
                  <a:xfrm>
                    <a:off x="3903127" y="3258286"/>
                    <a:ext cx="1064066" cy="1064066"/>
                  </a:xfrm>
                  <a:prstGeom prst="roundRect">
                    <a:avLst>
                      <a:gd name="adj" fmla="val 10715"/>
                    </a:avLst>
                  </a:prstGeom>
                  <a:solidFill>
                    <a:schemeClr val="bg1"/>
                  </a:solidFill>
                  <a:ln w="635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/>
                  </a:p>
                </p:txBody>
              </p:sp>
              <p:grpSp>
                <p:nvGrpSpPr>
                  <p:cNvPr id="25" name="Group 9">
                    <a:extLst>
                      <a:ext uri="{FF2B5EF4-FFF2-40B4-BE49-F238E27FC236}">
                        <a16:creationId xmlns:a16="http://schemas.microsoft.com/office/drawing/2014/main" id="{B45EC9B2-0BFA-4361-A3CB-D3508F8A068A}"/>
                      </a:ext>
                    </a:extLst>
                  </p:cNvPr>
                  <p:cNvGrpSpPr/>
                  <p:nvPr/>
                </p:nvGrpSpPr>
                <p:grpSpPr>
                  <a:xfrm>
                    <a:off x="4133286" y="4117515"/>
                    <a:ext cx="1392344" cy="378104"/>
                    <a:chOff x="1271057" y="3783817"/>
                    <a:chExt cx="1392344" cy="378104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A48B5796-D663-4E6F-B878-709FC68B8E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057" y="3783817"/>
                      <a:ext cx="996687" cy="378104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 dirty="0"/>
                    </a:p>
                  </p:txBody>
                </p: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E19B5666-30D0-4E6C-B7E2-19A22010E8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1057" y="3815409"/>
                      <a:ext cx="1392344" cy="3149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r>
                        <a:rPr lang="id-ID" altLang="ko-KR" b="1" dirty="0">
                          <a:solidFill>
                            <a:schemeClr val="bg1"/>
                          </a:solidFill>
                        </a:rPr>
                        <a:t>2-7Tahun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6" name="Rounded Rectangle 7">
                  <a:extLst>
                    <a:ext uri="{FF2B5EF4-FFF2-40B4-BE49-F238E27FC236}">
                      <a16:creationId xmlns:a16="http://schemas.microsoft.com/office/drawing/2014/main" id="{36536939-0C9C-48B0-AD67-CFBB0D49D583}"/>
                    </a:ext>
                  </a:extLst>
                </p:cNvPr>
                <p:cNvSpPr/>
                <p:nvPr/>
              </p:nvSpPr>
              <p:spPr>
                <a:xfrm>
                  <a:off x="3510688" y="3840074"/>
                  <a:ext cx="352176" cy="30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0006" h="2796091">
                      <a:moveTo>
                        <a:pt x="686867" y="612319"/>
                      </a:moveTo>
                      <a:cubicBezTo>
                        <a:pt x="611281" y="612319"/>
                        <a:pt x="550007" y="673593"/>
                        <a:pt x="550007" y="749179"/>
                      </a:cubicBezTo>
                      <a:cubicBezTo>
                        <a:pt x="550007" y="824765"/>
                        <a:pt x="611281" y="886039"/>
                        <a:pt x="686867" y="886039"/>
                      </a:cubicBezTo>
                      <a:cubicBezTo>
                        <a:pt x="762453" y="886039"/>
                        <a:pt x="823727" y="824765"/>
                        <a:pt x="823727" y="749179"/>
                      </a:cubicBezTo>
                      <a:cubicBezTo>
                        <a:pt x="823727" y="673593"/>
                        <a:pt x="762453" y="612319"/>
                        <a:pt x="686867" y="612319"/>
                      </a:cubicBezTo>
                      <a:close/>
                      <a:moveTo>
                        <a:pt x="1587500" y="281447"/>
                      </a:moveTo>
                      <a:cubicBezTo>
                        <a:pt x="1432061" y="281447"/>
                        <a:pt x="1306053" y="407455"/>
                        <a:pt x="1306053" y="562894"/>
                      </a:cubicBezTo>
                      <a:cubicBezTo>
                        <a:pt x="1306053" y="718333"/>
                        <a:pt x="1432061" y="844341"/>
                        <a:pt x="1587500" y="844341"/>
                      </a:cubicBezTo>
                      <a:cubicBezTo>
                        <a:pt x="1742939" y="844341"/>
                        <a:pt x="1868947" y="718333"/>
                        <a:pt x="1868947" y="562894"/>
                      </a:cubicBezTo>
                      <a:cubicBezTo>
                        <a:pt x="1868947" y="407455"/>
                        <a:pt x="1742939" y="281447"/>
                        <a:pt x="1587500" y="281447"/>
                      </a:cubicBezTo>
                      <a:close/>
                      <a:moveTo>
                        <a:pt x="1587500" y="0"/>
                      </a:moveTo>
                      <a:cubicBezTo>
                        <a:pt x="1898378" y="0"/>
                        <a:pt x="2150394" y="252016"/>
                        <a:pt x="2150394" y="562894"/>
                      </a:cubicBezTo>
                      <a:cubicBezTo>
                        <a:pt x="2150394" y="786167"/>
                        <a:pt x="2020401" y="979078"/>
                        <a:pt x="1831095" y="1068260"/>
                      </a:cubicBezTo>
                      <a:lnTo>
                        <a:pt x="2215710" y="1068260"/>
                      </a:lnTo>
                      <a:cubicBezTo>
                        <a:pt x="2374756" y="1068260"/>
                        <a:pt x="2503688" y="1197192"/>
                        <a:pt x="2503688" y="1356238"/>
                      </a:cubicBezTo>
                      <a:lnTo>
                        <a:pt x="2503688" y="1474975"/>
                      </a:lnTo>
                      <a:lnTo>
                        <a:pt x="2656086" y="1474975"/>
                      </a:lnTo>
                      <a:cubicBezTo>
                        <a:pt x="2692420" y="1474975"/>
                        <a:pt x="2722815" y="1500405"/>
                        <a:pt x="2728975" y="1534767"/>
                      </a:cubicBezTo>
                      <a:lnTo>
                        <a:pt x="3240006" y="1109804"/>
                      </a:lnTo>
                      <a:lnTo>
                        <a:pt x="3240006" y="2754548"/>
                      </a:lnTo>
                      <a:lnTo>
                        <a:pt x="2728975" y="2329585"/>
                      </a:lnTo>
                      <a:cubicBezTo>
                        <a:pt x="2722815" y="2363946"/>
                        <a:pt x="2692420" y="2389375"/>
                        <a:pt x="2656086" y="2389375"/>
                      </a:cubicBezTo>
                      <a:lnTo>
                        <a:pt x="2503688" y="2389375"/>
                      </a:lnTo>
                      <a:lnTo>
                        <a:pt x="2503688" y="2508113"/>
                      </a:lnTo>
                      <a:cubicBezTo>
                        <a:pt x="2503688" y="2667159"/>
                        <a:pt x="2374756" y="2796091"/>
                        <a:pt x="2215710" y="2796091"/>
                      </a:cubicBezTo>
                      <a:lnTo>
                        <a:pt x="287978" y="2796091"/>
                      </a:lnTo>
                      <a:cubicBezTo>
                        <a:pt x="128932" y="2796091"/>
                        <a:pt x="0" y="2667159"/>
                        <a:pt x="0" y="2508113"/>
                      </a:cubicBezTo>
                      <a:lnTo>
                        <a:pt x="0" y="1356238"/>
                      </a:lnTo>
                      <a:cubicBezTo>
                        <a:pt x="0" y="1197192"/>
                        <a:pt x="128932" y="1068260"/>
                        <a:pt x="287978" y="1068260"/>
                      </a:cubicBezTo>
                      <a:lnTo>
                        <a:pt x="544513" y="1068260"/>
                      </a:lnTo>
                      <a:cubicBezTo>
                        <a:pt x="422089" y="1014226"/>
                        <a:pt x="336949" y="891645"/>
                        <a:pt x="336949" y="749179"/>
                      </a:cubicBezTo>
                      <a:cubicBezTo>
                        <a:pt x="336949" y="555925"/>
                        <a:pt x="493613" y="399261"/>
                        <a:pt x="686867" y="399261"/>
                      </a:cubicBezTo>
                      <a:cubicBezTo>
                        <a:pt x="880121" y="399261"/>
                        <a:pt x="1036785" y="555925"/>
                        <a:pt x="1036785" y="749179"/>
                      </a:cubicBezTo>
                      <a:cubicBezTo>
                        <a:pt x="1036785" y="891645"/>
                        <a:pt x="951645" y="1014226"/>
                        <a:pt x="829222" y="1068260"/>
                      </a:cubicBezTo>
                      <a:lnTo>
                        <a:pt x="1343906" y="1068260"/>
                      </a:lnTo>
                      <a:cubicBezTo>
                        <a:pt x="1154600" y="979078"/>
                        <a:pt x="1024606" y="786167"/>
                        <a:pt x="1024606" y="562894"/>
                      </a:cubicBezTo>
                      <a:cubicBezTo>
                        <a:pt x="1024606" y="252016"/>
                        <a:pt x="1276622" y="0"/>
                        <a:pt x="1587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52" name="Chevron 50">
                  <a:extLst>
                    <a:ext uri="{FF2B5EF4-FFF2-40B4-BE49-F238E27FC236}">
                      <a16:creationId xmlns:a16="http://schemas.microsoft.com/office/drawing/2014/main" id="{D2F5F53D-51C5-4780-B79A-B8247E3F5463}"/>
                    </a:ext>
                  </a:extLst>
                </p:cNvPr>
                <p:cNvSpPr/>
                <p:nvPr/>
              </p:nvSpPr>
              <p:spPr>
                <a:xfrm>
                  <a:off x="4856358" y="3842183"/>
                  <a:ext cx="236520" cy="276999"/>
                </a:xfrm>
                <a:prstGeom prst="chevron">
                  <a:avLst/>
                </a:prstGeom>
                <a:solidFill>
                  <a:schemeClr val="accent2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ko-KR" altLang="en-US" sz="1200" b="1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2406627" y="1255580"/>
                <a:ext cx="3875205" cy="175432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memahami struktur cerita secara simbolik melalui bahasa, permainan dan gambar.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memahami alur atau hubungan cerita (pendahuluan, klimaks, antiklimaks, dan penutup).</a:t>
                </a:r>
              </a:p>
            </p:txBody>
          </p:sp>
        </p:grpSp>
        <p:sp>
          <p:nvSpPr>
            <p:cNvPr id="73" name="Chevron 50">
              <a:extLst>
                <a:ext uri="{FF2B5EF4-FFF2-40B4-BE49-F238E27FC236}">
                  <a16:creationId xmlns:a16="http://schemas.microsoft.com/office/drawing/2014/main" id="{D2F5F53D-51C5-4780-B79A-B8247E3F5463}"/>
                </a:ext>
              </a:extLst>
            </p:cNvPr>
            <p:cNvSpPr/>
            <p:nvPr/>
          </p:nvSpPr>
          <p:spPr>
            <a:xfrm rot="16017911">
              <a:off x="4066890" y="3037619"/>
              <a:ext cx="256350" cy="311950"/>
            </a:xfrm>
            <a:prstGeom prst="chevron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75"/>
          <p:cNvGrpSpPr/>
          <p:nvPr/>
        </p:nvGrpSpPr>
        <p:grpSpPr>
          <a:xfrm>
            <a:off x="353059" y="3054744"/>
            <a:ext cx="3516438" cy="3366249"/>
            <a:chOff x="353059" y="3054744"/>
            <a:chExt cx="3516438" cy="3366249"/>
          </a:xfrm>
        </p:grpSpPr>
        <p:grpSp>
          <p:nvGrpSpPr>
            <p:cNvPr id="27" name="Group 67"/>
            <p:cNvGrpSpPr/>
            <p:nvPr/>
          </p:nvGrpSpPr>
          <p:grpSpPr>
            <a:xfrm>
              <a:off x="353059" y="3054744"/>
              <a:ext cx="3516438" cy="3366249"/>
              <a:chOff x="353059" y="3054744"/>
              <a:chExt cx="3516438" cy="3366249"/>
            </a:xfrm>
          </p:grpSpPr>
          <p:grpSp>
            <p:nvGrpSpPr>
              <p:cNvPr id="28" name="Group 66"/>
              <p:cNvGrpSpPr/>
              <p:nvPr/>
            </p:nvGrpSpPr>
            <p:grpSpPr>
              <a:xfrm>
                <a:off x="641442" y="3054744"/>
                <a:ext cx="2197594" cy="1907637"/>
                <a:chOff x="641442" y="3054744"/>
                <a:chExt cx="2197594" cy="1907637"/>
              </a:xfrm>
            </p:grpSpPr>
            <p:grpSp>
              <p:nvGrpSpPr>
                <p:cNvPr id="29" name="Group 65"/>
                <p:cNvGrpSpPr/>
                <p:nvPr/>
              </p:nvGrpSpPr>
              <p:grpSpPr>
                <a:xfrm>
                  <a:off x="641442" y="3054744"/>
                  <a:ext cx="2197594" cy="1907637"/>
                  <a:chOff x="641446" y="3054745"/>
                  <a:chExt cx="2026821" cy="1714887"/>
                </a:xfrm>
              </p:grpSpPr>
              <p:grpSp>
                <p:nvGrpSpPr>
                  <p:cNvPr id="30" name="Group 12">
                    <a:extLst>
                      <a:ext uri="{FF2B5EF4-FFF2-40B4-BE49-F238E27FC236}">
                        <a16:creationId xmlns:a16="http://schemas.microsoft.com/office/drawing/2014/main" id="{91C7B5EF-8233-48E1-A6C4-7A4F093E5AD7}"/>
                      </a:ext>
                    </a:extLst>
                  </p:cNvPr>
                  <p:cNvGrpSpPr/>
                  <p:nvPr/>
                </p:nvGrpSpPr>
                <p:grpSpPr>
                  <a:xfrm>
                    <a:off x="641446" y="3054745"/>
                    <a:ext cx="1537834" cy="1714887"/>
                    <a:chOff x="2313832" y="3018705"/>
                    <a:chExt cx="1207245" cy="1303647"/>
                  </a:xfrm>
                </p:grpSpPr>
                <p:sp>
                  <p:nvSpPr>
                    <p:cNvPr id="14" name="Rounded Rectangle 23">
                      <a:extLst>
                        <a:ext uri="{FF2B5EF4-FFF2-40B4-BE49-F238E27FC236}">
                          <a16:creationId xmlns:a16="http://schemas.microsoft.com/office/drawing/2014/main" id="{AD11273F-7C18-440F-9918-853D724672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3832" y="3258286"/>
                      <a:ext cx="1064066" cy="1064066"/>
                    </a:xfrm>
                    <a:prstGeom prst="roundRect">
                      <a:avLst>
                        <a:gd name="adj" fmla="val 10715"/>
                      </a:avLst>
                    </a:prstGeom>
                    <a:solidFill>
                      <a:schemeClr val="bg1"/>
                    </a:solidFill>
                    <a:ln w="635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 dirty="0"/>
                    </a:p>
                  </p:txBody>
                </p:sp>
                <p:grpSp>
                  <p:nvGrpSpPr>
                    <p:cNvPr id="31" name="Group 14">
                      <a:extLst>
                        <a:ext uri="{FF2B5EF4-FFF2-40B4-BE49-F238E27FC236}">
                          <a16:creationId xmlns:a16="http://schemas.microsoft.com/office/drawing/2014/main" id="{4B948E1B-40F3-41CC-8AB6-19E39A87A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4390" y="3018705"/>
                      <a:ext cx="996687" cy="491337"/>
                      <a:chOff x="1271057" y="3727202"/>
                      <a:chExt cx="996687" cy="491337"/>
                    </a:xfrm>
                  </p:grpSpPr>
                  <p:sp>
                    <p:nvSpPr>
                      <p:cNvPr id="16" name="Rectangle 15">
                        <a:extLst>
                          <a:ext uri="{FF2B5EF4-FFF2-40B4-BE49-F238E27FC236}">
                            <a16:creationId xmlns:a16="http://schemas.microsoft.com/office/drawing/2014/main" id="{2B41CCCB-568C-4317-AEF4-C0DFA1DFE7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71057" y="3783817"/>
                        <a:ext cx="996687" cy="37810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200" dirty="0"/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F22EFA8D-3855-41A9-8850-A631232B92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43065" y="3727202"/>
                        <a:ext cx="852670" cy="4913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id-ID" altLang="ko-KR" b="1" dirty="0">
                            <a:solidFill>
                              <a:schemeClr val="bg1"/>
                            </a:solidFill>
                          </a:rPr>
                          <a:t>1-2 tahun</a:t>
                        </a:r>
                        <a:endParaRPr lang="ko-KR" altLang="en-US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51" name="Chevron 50">
                    <a:extLst>
                      <a:ext uri="{FF2B5EF4-FFF2-40B4-BE49-F238E27FC236}">
                        <a16:creationId xmlns:a16="http://schemas.microsoft.com/office/drawing/2014/main" id="{BDAB60BA-C0EC-44FF-BE35-AD14ED02833A}"/>
                      </a:ext>
                    </a:extLst>
                  </p:cNvPr>
                  <p:cNvSpPr/>
                  <p:nvPr/>
                </p:nvSpPr>
                <p:spPr>
                  <a:xfrm>
                    <a:off x="2431747" y="3842183"/>
                    <a:ext cx="236520" cy="276999"/>
                  </a:xfrm>
                  <a:prstGeom prst="chevron">
                    <a:avLst/>
                  </a:prstGeom>
                  <a:solidFill>
                    <a:schemeClr val="accent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ko-KR" altLang="en-US" sz="1200" b="1">
                      <a:solidFill>
                        <a:schemeClr val="bg1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7" name="Rectangle 16">
                  <a:extLst>
                    <a:ext uri="{FF2B5EF4-FFF2-40B4-BE49-F238E27FC236}">
                      <a16:creationId xmlns:a16="http://schemas.microsoft.com/office/drawing/2014/main" id="{7DEAF852-53D9-4129-86A4-0C02C6E52A73}"/>
                    </a:ext>
                  </a:extLst>
                </p:cNvPr>
                <p:cNvSpPr/>
                <p:nvPr/>
              </p:nvSpPr>
              <p:spPr>
                <a:xfrm rot="2700000">
                  <a:off x="1253833" y="3984978"/>
                  <a:ext cx="265920" cy="4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48" h="4001999">
                      <a:moveTo>
                        <a:pt x="1116887" y="0"/>
                      </a:moveTo>
                      <a:cubicBezTo>
                        <a:pt x="1270748" y="4762"/>
                        <a:pt x="1433283" y="120651"/>
                        <a:pt x="1447291" y="308459"/>
                      </a:cubicBezTo>
                      <a:cubicBezTo>
                        <a:pt x="1483174" y="544979"/>
                        <a:pt x="1283237" y="603082"/>
                        <a:pt x="1339988" y="887363"/>
                      </a:cubicBezTo>
                      <a:lnTo>
                        <a:pt x="2232248" y="887363"/>
                      </a:lnTo>
                      <a:lnTo>
                        <a:pt x="2232248" y="1778237"/>
                      </a:lnTo>
                      <a:cubicBezTo>
                        <a:pt x="1956566" y="1829261"/>
                        <a:pt x="1897086" y="1634366"/>
                        <a:pt x="1663321" y="1669832"/>
                      </a:cubicBezTo>
                      <a:cubicBezTo>
                        <a:pt x="1475513" y="1683840"/>
                        <a:pt x="1359624" y="1846375"/>
                        <a:pt x="1354862" y="2000236"/>
                      </a:cubicBezTo>
                      <a:cubicBezTo>
                        <a:pt x="1358037" y="2135389"/>
                        <a:pt x="1477787" y="2334920"/>
                        <a:pt x="1701420" y="2336507"/>
                      </a:cubicBezTo>
                      <a:cubicBezTo>
                        <a:pt x="1972077" y="2308709"/>
                        <a:pt x="1932339" y="2176007"/>
                        <a:pt x="2232248" y="2187989"/>
                      </a:cubicBezTo>
                      <a:lnTo>
                        <a:pt x="2232248" y="3119611"/>
                      </a:lnTo>
                      <a:lnTo>
                        <a:pt x="1303259" y="3119611"/>
                      </a:lnTo>
                      <a:cubicBezTo>
                        <a:pt x="1289664" y="3424971"/>
                        <a:pt x="1423682" y="3383289"/>
                        <a:pt x="1451633" y="3655441"/>
                      </a:cubicBezTo>
                      <a:cubicBezTo>
                        <a:pt x="1450046" y="3879074"/>
                        <a:pt x="1250515" y="3998824"/>
                        <a:pt x="1115362" y="4001999"/>
                      </a:cubicBezTo>
                      <a:cubicBezTo>
                        <a:pt x="961501" y="3997237"/>
                        <a:pt x="798966" y="3881348"/>
                        <a:pt x="784958" y="3693540"/>
                      </a:cubicBezTo>
                      <a:cubicBezTo>
                        <a:pt x="749282" y="3458385"/>
                        <a:pt x="946712" y="3399594"/>
                        <a:pt x="892811" y="3119611"/>
                      </a:cubicBezTo>
                      <a:lnTo>
                        <a:pt x="0" y="3119611"/>
                      </a:lnTo>
                      <a:lnTo>
                        <a:pt x="0" y="2203607"/>
                      </a:lnTo>
                      <a:cubicBezTo>
                        <a:pt x="285884" y="2145799"/>
                        <a:pt x="343730" y="2346665"/>
                        <a:pt x="580754" y="2310706"/>
                      </a:cubicBezTo>
                      <a:cubicBezTo>
                        <a:pt x="768562" y="2296698"/>
                        <a:pt x="884451" y="2134163"/>
                        <a:pt x="889213" y="1980302"/>
                      </a:cubicBezTo>
                      <a:cubicBezTo>
                        <a:pt x="886038" y="1845149"/>
                        <a:pt x="766288" y="1645618"/>
                        <a:pt x="542655" y="1644031"/>
                      </a:cubicBezTo>
                      <a:cubicBezTo>
                        <a:pt x="268493" y="1672188"/>
                        <a:pt x="312817" y="1807984"/>
                        <a:pt x="0" y="1792208"/>
                      </a:cubicBezTo>
                      <a:lnTo>
                        <a:pt x="0" y="887363"/>
                      </a:lnTo>
                      <a:lnTo>
                        <a:pt x="928847" y="887363"/>
                      </a:lnTo>
                      <a:cubicBezTo>
                        <a:pt x="944034" y="576570"/>
                        <a:pt x="808718" y="620178"/>
                        <a:pt x="780616" y="346558"/>
                      </a:cubicBezTo>
                      <a:cubicBezTo>
                        <a:pt x="782203" y="122925"/>
                        <a:pt x="981734" y="3175"/>
                        <a:pt x="11168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53059" y="5220664"/>
                <a:ext cx="3516438" cy="1200329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d-ID" dirty="0"/>
                  <a:t>rima permainan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macam-macam tindakan (sedikit memperhatikan kata-kata).</a:t>
                </a:r>
              </a:p>
            </p:txBody>
          </p:sp>
        </p:grpSp>
        <p:sp>
          <p:nvSpPr>
            <p:cNvPr id="74" name="Chevron 73">
              <a:extLst>
                <a:ext uri="{FF2B5EF4-FFF2-40B4-BE49-F238E27FC236}">
                  <a16:creationId xmlns:a16="http://schemas.microsoft.com/office/drawing/2014/main" id="{BDAB60BA-C0EC-44FF-BE35-AD14ED02833A}"/>
                </a:ext>
              </a:extLst>
            </p:cNvPr>
            <p:cNvSpPr/>
            <p:nvPr/>
          </p:nvSpPr>
          <p:spPr>
            <a:xfrm rot="5400000">
              <a:off x="1297685" y="4982240"/>
              <a:ext cx="256448" cy="308133"/>
            </a:xfrm>
            <a:prstGeom prst="chevron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77"/>
          <p:cNvGrpSpPr/>
          <p:nvPr/>
        </p:nvGrpSpPr>
        <p:grpSpPr>
          <a:xfrm>
            <a:off x="5499516" y="3129219"/>
            <a:ext cx="3668459" cy="3494464"/>
            <a:chOff x="5499516" y="3129219"/>
            <a:chExt cx="3668459" cy="3494464"/>
          </a:xfrm>
        </p:grpSpPr>
        <p:grpSp>
          <p:nvGrpSpPr>
            <p:cNvPr id="35" name="Group 69"/>
            <p:cNvGrpSpPr/>
            <p:nvPr/>
          </p:nvGrpSpPr>
          <p:grpSpPr>
            <a:xfrm>
              <a:off x="5499516" y="3129219"/>
              <a:ext cx="3668459" cy="3494464"/>
              <a:chOff x="5499516" y="3129219"/>
              <a:chExt cx="3668459" cy="3494464"/>
            </a:xfrm>
          </p:grpSpPr>
          <p:grpSp>
            <p:nvGrpSpPr>
              <p:cNvPr id="39" name="Group 63"/>
              <p:cNvGrpSpPr/>
              <p:nvPr/>
            </p:nvGrpSpPr>
            <p:grpSpPr>
              <a:xfrm>
                <a:off x="6420851" y="3129219"/>
                <a:ext cx="2297962" cy="1640414"/>
                <a:chOff x="5096995" y="3129219"/>
                <a:chExt cx="2297962" cy="1640414"/>
              </a:xfrm>
            </p:grpSpPr>
            <p:grpSp>
              <p:nvGrpSpPr>
                <p:cNvPr id="40" name="Group 17">
                  <a:extLst>
                    <a:ext uri="{FF2B5EF4-FFF2-40B4-BE49-F238E27FC236}">
                      <a16:creationId xmlns:a16="http://schemas.microsoft.com/office/drawing/2014/main" id="{A378F13E-BF24-4E08-816C-2AE4312766AB}"/>
                    </a:ext>
                  </a:extLst>
                </p:cNvPr>
                <p:cNvGrpSpPr/>
                <p:nvPr/>
              </p:nvGrpSpPr>
              <p:grpSpPr>
                <a:xfrm>
                  <a:off x="5096995" y="3129219"/>
                  <a:ext cx="1765690" cy="1640414"/>
                  <a:chOff x="5492422" y="2994524"/>
                  <a:chExt cx="1342841" cy="1327828"/>
                </a:xfrm>
              </p:grpSpPr>
              <p:sp>
                <p:nvSpPr>
                  <p:cNvPr id="19" name="Rounded Rectangle 28">
                    <a:extLst>
                      <a:ext uri="{FF2B5EF4-FFF2-40B4-BE49-F238E27FC236}">
                        <a16:creationId xmlns:a16="http://schemas.microsoft.com/office/drawing/2014/main" id="{E3ADF59B-D0AD-4F52-9CDB-FDD089907979}"/>
                      </a:ext>
                    </a:extLst>
                  </p:cNvPr>
                  <p:cNvSpPr/>
                  <p:nvPr/>
                </p:nvSpPr>
                <p:spPr>
                  <a:xfrm>
                    <a:off x="5492422" y="3258286"/>
                    <a:ext cx="1064066" cy="1064066"/>
                  </a:xfrm>
                  <a:prstGeom prst="roundRect">
                    <a:avLst>
                      <a:gd name="adj" fmla="val 10715"/>
                    </a:avLst>
                  </a:prstGeom>
                  <a:solidFill>
                    <a:schemeClr val="bg1"/>
                  </a:solidFill>
                  <a:ln w="635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/>
                  </a:p>
                </p:txBody>
              </p:sp>
              <p:grpSp>
                <p:nvGrpSpPr>
                  <p:cNvPr id="41" name="Group 19">
                    <a:extLst>
                      <a:ext uri="{FF2B5EF4-FFF2-40B4-BE49-F238E27FC236}">
                        <a16:creationId xmlns:a16="http://schemas.microsoft.com/office/drawing/2014/main" id="{67D2189C-EED7-40E0-A84C-D4A4788A9ED7}"/>
                      </a:ext>
                    </a:extLst>
                  </p:cNvPr>
                  <p:cNvGrpSpPr/>
                  <p:nvPr/>
                </p:nvGrpSpPr>
                <p:grpSpPr>
                  <a:xfrm>
                    <a:off x="5742182" y="2994524"/>
                    <a:ext cx="1093081" cy="539696"/>
                    <a:chOff x="1271057" y="3703021"/>
                    <a:chExt cx="1093081" cy="539696"/>
                  </a:xfrm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D117D61B-4872-4549-8C2E-195CDF4D0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1057" y="3783817"/>
                      <a:ext cx="996687" cy="378104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 dirty="0"/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99C56455-4180-4804-84B7-8137D5B961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43064" y="3703021"/>
                      <a:ext cx="1021074" cy="5396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id-ID" altLang="ko-KR" b="1" dirty="0">
                          <a:solidFill>
                            <a:schemeClr val="bg1"/>
                          </a:solidFill>
                        </a:rPr>
                        <a:t>7-11 Tahun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7" name="Round Same Side Corner Rectangle 36">
                  <a:extLst>
                    <a:ext uri="{FF2B5EF4-FFF2-40B4-BE49-F238E27FC236}">
                      <a16:creationId xmlns:a16="http://schemas.microsoft.com/office/drawing/2014/main" id="{71429BE9-F387-4830-8DE7-91B033ECF8EC}"/>
                    </a:ext>
                  </a:extLst>
                </p:cNvPr>
                <p:cNvSpPr/>
                <p:nvPr/>
              </p:nvSpPr>
              <p:spPr>
                <a:xfrm>
                  <a:off x="5577363" y="3967613"/>
                  <a:ext cx="406779" cy="32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104" h="2545072">
                      <a:moveTo>
                        <a:pt x="2779672" y="457200"/>
                      </a:moveTo>
                      <a:lnTo>
                        <a:pt x="2975888" y="457200"/>
                      </a:lnTo>
                      <a:cubicBezTo>
                        <a:pt x="3110212" y="457200"/>
                        <a:pt x="3219104" y="566092"/>
                        <a:pt x="3219104" y="700416"/>
                      </a:cubicBezTo>
                      <a:lnTo>
                        <a:pt x="3219104" y="2301856"/>
                      </a:lnTo>
                      <a:cubicBezTo>
                        <a:pt x="3219104" y="2436180"/>
                        <a:pt x="3110212" y="2545072"/>
                        <a:pt x="2975888" y="2545072"/>
                      </a:cubicBezTo>
                      <a:lnTo>
                        <a:pt x="2779672" y="2545072"/>
                      </a:lnTo>
                      <a:close/>
                      <a:moveTo>
                        <a:pt x="243216" y="457200"/>
                      </a:moveTo>
                      <a:lnTo>
                        <a:pt x="439432" y="457200"/>
                      </a:lnTo>
                      <a:lnTo>
                        <a:pt x="439432" y="2545072"/>
                      </a:lnTo>
                      <a:lnTo>
                        <a:pt x="243216" y="2545072"/>
                      </a:lnTo>
                      <a:cubicBezTo>
                        <a:pt x="108892" y="2545072"/>
                        <a:pt x="0" y="2436180"/>
                        <a:pt x="0" y="2301856"/>
                      </a:cubicBezTo>
                      <a:lnTo>
                        <a:pt x="0" y="700416"/>
                      </a:lnTo>
                      <a:cubicBezTo>
                        <a:pt x="0" y="566092"/>
                        <a:pt x="108892" y="457200"/>
                        <a:pt x="243216" y="457200"/>
                      </a:cubicBezTo>
                      <a:close/>
                      <a:moveTo>
                        <a:pt x="1428476" y="174246"/>
                      </a:moveTo>
                      <a:cubicBezTo>
                        <a:pt x="1372210" y="174246"/>
                        <a:pt x="1326598" y="219858"/>
                        <a:pt x="1326598" y="276124"/>
                      </a:cubicBezTo>
                      <a:lnTo>
                        <a:pt x="1326598" y="457200"/>
                      </a:lnTo>
                      <a:lnTo>
                        <a:pt x="1892506" y="457200"/>
                      </a:lnTo>
                      <a:lnTo>
                        <a:pt x="1892506" y="276124"/>
                      </a:lnTo>
                      <a:cubicBezTo>
                        <a:pt x="1892506" y="219858"/>
                        <a:pt x="1846894" y="174246"/>
                        <a:pt x="1790628" y="174246"/>
                      </a:cubicBezTo>
                      <a:close/>
                      <a:moveTo>
                        <a:pt x="1285704" y="0"/>
                      </a:moveTo>
                      <a:lnTo>
                        <a:pt x="1933400" y="0"/>
                      </a:lnTo>
                      <a:cubicBezTo>
                        <a:pt x="2007048" y="0"/>
                        <a:pt x="2066752" y="59704"/>
                        <a:pt x="2066752" y="133352"/>
                      </a:cubicBezTo>
                      <a:lnTo>
                        <a:pt x="2066752" y="457200"/>
                      </a:lnTo>
                      <a:lnTo>
                        <a:pt x="2599672" y="457200"/>
                      </a:lnTo>
                      <a:lnTo>
                        <a:pt x="2599672" y="2545072"/>
                      </a:lnTo>
                      <a:lnTo>
                        <a:pt x="619432" y="2545072"/>
                      </a:lnTo>
                      <a:lnTo>
                        <a:pt x="619432" y="457200"/>
                      </a:lnTo>
                      <a:lnTo>
                        <a:pt x="1152352" y="457200"/>
                      </a:lnTo>
                      <a:lnTo>
                        <a:pt x="1152352" y="133352"/>
                      </a:lnTo>
                      <a:cubicBezTo>
                        <a:pt x="1152352" y="59704"/>
                        <a:pt x="1212056" y="0"/>
                        <a:pt x="12857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53" name="Chevron 50">
                  <a:extLst>
                    <a:ext uri="{FF2B5EF4-FFF2-40B4-BE49-F238E27FC236}">
                      <a16:creationId xmlns:a16="http://schemas.microsoft.com/office/drawing/2014/main" id="{09242813-0144-408B-99E4-FFC2A9CDFF02}"/>
                    </a:ext>
                  </a:extLst>
                </p:cNvPr>
                <p:cNvSpPr/>
                <p:nvPr/>
              </p:nvSpPr>
              <p:spPr>
                <a:xfrm>
                  <a:off x="7158437" y="3842183"/>
                  <a:ext cx="236520" cy="276999"/>
                </a:xfrm>
                <a:prstGeom prst="chevron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55" name="Rectangle 54"/>
              <p:cNvSpPr/>
              <p:nvPr/>
            </p:nvSpPr>
            <p:spPr>
              <a:xfrm>
                <a:off x="5499516" y="5146355"/>
                <a:ext cx="3668459" cy="1477328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tanggapan yang fleksibel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memahami struktur sebuah buku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id-ID" dirty="0"/>
                  <a:t>alur sorot balik dan identifikasi berbagai sudut pandang cerita.</a:t>
                </a:r>
              </a:p>
            </p:txBody>
          </p:sp>
        </p:grpSp>
        <p:sp>
          <p:nvSpPr>
            <p:cNvPr id="75" name="Chevron 74">
              <a:extLst>
                <a:ext uri="{FF2B5EF4-FFF2-40B4-BE49-F238E27FC236}">
                  <a16:creationId xmlns:a16="http://schemas.microsoft.com/office/drawing/2014/main" id="{BDAB60BA-C0EC-44FF-BE35-AD14ED02833A}"/>
                </a:ext>
              </a:extLst>
            </p:cNvPr>
            <p:cNvSpPr/>
            <p:nvPr/>
          </p:nvSpPr>
          <p:spPr>
            <a:xfrm rot="5400000">
              <a:off x="6976384" y="4825820"/>
              <a:ext cx="256448" cy="308133"/>
            </a:xfrm>
            <a:prstGeom prst="chevron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>
            <a:extLst>
              <a:ext uri="{FF2B5EF4-FFF2-40B4-BE49-F238E27FC236}">
                <a16:creationId xmlns:a16="http://schemas.microsoft.com/office/drawing/2014/main" id="{91D6A2DF-E9F4-4298-BB8A-2F8D692B2F86}"/>
              </a:ext>
            </a:extLst>
          </p:cNvPr>
          <p:cNvGrpSpPr/>
          <p:nvPr/>
        </p:nvGrpSpPr>
        <p:grpSpPr>
          <a:xfrm flipH="1">
            <a:off x="3683937" y="1828609"/>
            <a:ext cx="7441805" cy="4801543"/>
            <a:chOff x="1070741" y="2355612"/>
            <a:chExt cx="3613027" cy="2331169"/>
          </a:xfrm>
        </p:grpSpPr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" name="Group 42">
              <a:extLst>
                <a:ext uri="{FF2B5EF4-FFF2-40B4-BE49-F238E27FC236}">
                  <a16:creationId xmlns:a16="http://schemas.microsoft.com/office/drawing/2014/main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3">
              <a:extLst>
                <a:ext uri="{FF2B5EF4-FFF2-40B4-BE49-F238E27FC236}">
                  <a16:creationId xmlns:a16="http://schemas.microsoft.com/office/drawing/2014/main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Rounded Rectangle 14">
              <a:extLst>
                <a:ext uri="{FF2B5EF4-FFF2-40B4-BE49-F238E27FC236}">
                  <a16:creationId xmlns:a16="http://schemas.microsoft.com/office/drawing/2014/main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06841D58-DB19-4BBA-9BD4-0487CCADE2F6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61257"/>
            <a:ext cx="11573197" cy="1175657"/>
          </a:xfr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id-ID" sz="6600" b="1" dirty="0"/>
              <a:t>Unsur Intrinsik Puisi</a:t>
            </a:r>
            <a:endParaRPr lang="en-US" sz="6600" b="1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5A528BAA-487C-4A6D-8281-1FDB2685FB80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4" name="Group 9">
              <a:extLst>
                <a:ext uri="{FF2B5EF4-FFF2-40B4-BE49-F238E27FC236}">
                  <a16:creationId xmlns:a16="http://schemas.microsoft.com/office/drawing/2014/main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3673360-3A14-4B3F-B229-86D53FC9A287}"/>
              </a:ext>
            </a:extLst>
          </p:cNvPr>
          <p:cNvSpPr txBox="1"/>
          <p:nvPr/>
        </p:nvSpPr>
        <p:spPr>
          <a:xfrm>
            <a:off x="1824292" y="2949187"/>
            <a:ext cx="35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4. Amanat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1049482" y="1820718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AE454C2-3763-4582-93F1-2A4D7512E353}"/>
              </a:ext>
            </a:extLst>
          </p:cNvPr>
          <p:cNvSpPr/>
          <p:nvPr/>
        </p:nvSpPr>
        <p:spPr>
          <a:xfrm>
            <a:off x="1049482" y="2637877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6424F0-8E46-48B8-B814-FFF832BE69DD}"/>
              </a:ext>
            </a:extLst>
          </p:cNvPr>
          <p:cNvSpPr/>
          <p:nvPr/>
        </p:nvSpPr>
        <p:spPr>
          <a:xfrm>
            <a:off x="1049482" y="3572601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176C20C-1B48-40D4-8DC9-24BC6C9DA680}"/>
              </a:ext>
            </a:extLst>
          </p:cNvPr>
          <p:cNvSpPr/>
          <p:nvPr/>
        </p:nvSpPr>
        <p:spPr>
          <a:xfrm>
            <a:off x="1049482" y="4468137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893A7D5D-3747-4FFC-AD39-5F827D9017C4}"/>
              </a:ext>
            </a:extLst>
          </p:cNvPr>
          <p:cNvSpPr/>
          <p:nvPr/>
        </p:nvSpPr>
        <p:spPr>
          <a:xfrm flipH="1">
            <a:off x="1170762" y="2775619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673360-3A14-4B3F-B229-86D53FC9A287}"/>
              </a:ext>
            </a:extLst>
          </p:cNvPr>
          <p:cNvSpPr txBox="1"/>
          <p:nvPr/>
        </p:nvSpPr>
        <p:spPr>
          <a:xfrm>
            <a:off x="1806875" y="2030420"/>
            <a:ext cx="35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2. Rasa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673360-3A14-4B3F-B229-86D53FC9A287}"/>
              </a:ext>
            </a:extLst>
          </p:cNvPr>
          <p:cNvSpPr txBox="1"/>
          <p:nvPr/>
        </p:nvSpPr>
        <p:spPr>
          <a:xfrm>
            <a:off x="1819938" y="2487620"/>
            <a:ext cx="35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3. Nada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673360-3A14-4B3F-B229-86D53FC9A287}"/>
              </a:ext>
            </a:extLst>
          </p:cNvPr>
          <p:cNvSpPr txBox="1"/>
          <p:nvPr/>
        </p:nvSpPr>
        <p:spPr>
          <a:xfrm>
            <a:off x="1806876" y="1573234"/>
            <a:ext cx="35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1. Tema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673360-3A14-4B3F-B229-86D53FC9A287}"/>
              </a:ext>
            </a:extLst>
          </p:cNvPr>
          <p:cNvSpPr txBox="1"/>
          <p:nvPr/>
        </p:nvSpPr>
        <p:spPr>
          <a:xfrm>
            <a:off x="1837356" y="3393325"/>
            <a:ext cx="35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5. Diksi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673360-3A14-4B3F-B229-86D53FC9A287}"/>
              </a:ext>
            </a:extLst>
          </p:cNvPr>
          <p:cNvSpPr txBox="1"/>
          <p:nvPr/>
        </p:nvSpPr>
        <p:spPr>
          <a:xfrm>
            <a:off x="1850432" y="4242399"/>
            <a:ext cx="352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7. Pusat pengisahan atau titik pandang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673360-3A14-4B3F-B229-86D53FC9A287}"/>
              </a:ext>
            </a:extLst>
          </p:cNvPr>
          <p:cNvSpPr txBox="1"/>
          <p:nvPr/>
        </p:nvSpPr>
        <p:spPr>
          <a:xfrm>
            <a:off x="1837357" y="4977730"/>
            <a:ext cx="35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8. Gaya bahasa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673360-3A14-4B3F-B229-86D53FC9A287}"/>
              </a:ext>
            </a:extLst>
          </p:cNvPr>
          <p:cNvSpPr txBox="1"/>
          <p:nvPr/>
        </p:nvSpPr>
        <p:spPr>
          <a:xfrm>
            <a:off x="1850418" y="5421868"/>
            <a:ext cx="35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9. Ritme atau irama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673360-3A14-4B3F-B229-86D53FC9A287}"/>
              </a:ext>
            </a:extLst>
          </p:cNvPr>
          <p:cNvSpPr txBox="1"/>
          <p:nvPr/>
        </p:nvSpPr>
        <p:spPr>
          <a:xfrm>
            <a:off x="1754624" y="5861651"/>
            <a:ext cx="35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10. Rima atau sajak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673360-3A14-4B3F-B229-86D53FC9A287}"/>
              </a:ext>
            </a:extLst>
          </p:cNvPr>
          <p:cNvSpPr txBox="1"/>
          <p:nvPr/>
        </p:nvSpPr>
        <p:spPr>
          <a:xfrm>
            <a:off x="1833002" y="3806970"/>
            <a:ext cx="352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6. Imajineri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4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202523" y="3644984"/>
            <a:ext cx="208268" cy="32611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110343" y="1951566"/>
            <a:ext cx="352697" cy="28217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1218971" y="4567742"/>
            <a:ext cx="131633" cy="33559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ectangle: Rounded Corners 32">
            <a:extLst>
              <a:ext uri="{FF2B5EF4-FFF2-40B4-BE49-F238E27FC236}">
                <a16:creationId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1032064" y="5395588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1198168" y="6161760"/>
            <a:ext cx="208268" cy="326113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092925" y="5526436"/>
            <a:ext cx="352697" cy="28217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3321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182880"/>
            <a:ext cx="11573197" cy="1149531"/>
          </a:xfr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id-ID" b="1" dirty="0"/>
              <a:t>Unsur Intrinsik Prosa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84DE0-8376-46F4-A1D0-EC6A51AC75BD}"/>
              </a:ext>
            </a:extLst>
          </p:cNvPr>
          <p:cNvSpPr txBox="1"/>
          <p:nvPr/>
        </p:nvSpPr>
        <p:spPr>
          <a:xfrm>
            <a:off x="1029433" y="2460988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cs typeface="Arial" pitchFamily="34" charset="0"/>
              </a:rPr>
              <a:t>1. Plot atau alur cerita</a:t>
            </a:r>
            <a:endParaRPr lang="ko-KR" altLang="en-US" sz="2000" b="1" dirty="0">
              <a:cs typeface="Arial" pitchFamily="34" charset="0"/>
            </a:endParaRPr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id="{CDF9E12F-EB65-42D1-BAF8-F9458D957A74}"/>
              </a:ext>
            </a:extLst>
          </p:cNvPr>
          <p:cNvGrpSpPr/>
          <p:nvPr/>
        </p:nvGrpSpPr>
        <p:grpSpPr>
          <a:xfrm>
            <a:off x="4607268" y="2184397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BB94CA-4ADF-4498-B61E-2F01C1A17F53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DEB946-9F45-48A0-9DD3-6148E7AD8DF0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C0F6A6-CBFB-4886-9B8A-526B0BC9FA72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814017-4F14-4BDB-9D1A-F43EA0E4C866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7F67F9-F59C-47A7-BC3D-FB401D342433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E25667-ACBC-494E-B39F-31F2B3ACE03C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9C7F484-476B-43DB-B15B-A4335BCF6FD4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16" name="그룹 62">
            <a:extLst>
              <a:ext uri="{FF2B5EF4-FFF2-40B4-BE49-F238E27FC236}">
                <a16:creationId xmlns:a16="http://schemas.microsoft.com/office/drawing/2014/main" id="{6009DFDA-BBEF-4285-97C5-0B255450F49A}"/>
              </a:ext>
            </a:extLst>
          </p:cNvPr>
          <p:cNvGrpSpPr/>
          <p:nvPr/>
        </p:nvGrpSpPr>
        <p:grpSpPr>
          <a:xfrm>
            <a:off x="5533403" y="3992865"/>
            <a:ext cx="1107260" cy="891714"/>
            <a:chOff x="9900592" y="3481411"/>
            <a:chExt cx="1532190" cy="1233924"/>
          </a:xfrm>
        </p:grpSpPr>
        <p:grpSp>
          <p:nvGrpSpPr>
            <p:cNvPr id="19" name="그룹 64">
              <a:extLst>
                <a:ext uri="{FF2B5EF4-FFF2-40B4-BE49-F238E27FC236}">
                  <a16:creationId xmlns:a16="http://schemas.microsoft.com/office/drawing/2014/main" id="{332DDA13-A2D2-497D-B406-43F1AC96AD6B}"/>
                </a:ext>
              </a:extLst>
            </p:cNvPr>
            <p:cNvGrpSpPr/>
            <p:nvPr/>
          </p:nvGrpSpPr>
          <p:grpSpPr>
            <a:xfrm>
              <a:off x="9900593" y="3481411"/>
              <a:ext cx="1532189" cy="385808"/>
              <a:chOff x="5134373" y="3131004"/>
              <a:chExt cx="1431908" cy="315692"/>
            </a:xfrm>
          </p:grpSpPr>
          <p:sp>
            <p:nvSpPr>
              <p:cNvPr id="41" name="직사각형 6">
                <a:extLst>
                  <a:ext uri="{FF2B5EF4-FFF2-40B4-BE49-F238E27FC236}">
                    <a16:creationId xmlns:a16="http://schemas.microsoft.com/office/drawing/2014/main" id="{B5A55F46-DC64-436F-8D94-4FE8A8A9E64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자유형: 도형 72">
                <a:extLst>
                  <a:ext uri="{FF2B5EF4-FFF2-40B4-BE49-F238E27FC236}">
                    <a16:creationId xmlns:a16="http://schemas.microsoft.com/office/drawing/2014/main" id="{86838551-03AA-4A66-9C85-451CC09BF345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" name="그룹 65">
              <a:extLst>
                <a:ext uri="{FF2B5EF4-FFF2-40B4-BE49-F238E27FC236}">
                  <a16:creationId xmlns:a16="http://schemas.microsoft.com/office/drawing/2014/main" id="{316EB57C-AE13-4E68-A8D7-367157D0990A}"/>
                </a:ext>
              </a:extLst>
            </p:cNvPr>
            <p:cNvGrpSpPr/>
            <p:nvPr/>
          </p:nvGrpSpPr>
          <p:grpSpPr>
            <a:xfrm>
              <a:off x="9900592" y="3905469"/>
              <a:ext cx="1532189" cy="385808"/>
              <a:chOff x="5018098" y="3131004"/>
              <a:chExt cx="1431908" cy="315692"/>
            </a:xfrm>
          </p:grpSpPr>
          <p:sp>
            <p:nvSpPr>
              <p:cNvPr id="39" name="직사각형 6">
                <a:extLst>
                  <a:ext uri="{FF2B5EF4-FFF2-40B4-BE49-F238E27FC236}">
                    <a16:creationId xmlns:a16="http://schemas.microsoft.com/office/drawing/2014/main" id="{BFCA9D7F-FD68-477D-ACDA-7EB2ADFFE0D4}"/>
                  </a:ext>
                </a:extLst>
              </p:cNvPr>
              <p:cNvSpPr/>
              <p:nvPr/>
            </p:nvSpPr>
            <p:spPr>
              <a:xfrm>
                <a:off x="5092049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자유형: 도형 70">
                <a:extLst>
                  <a:ext uri="{FF2B5EF4-FFF2-40B4-BE49-F238E27FC236}">
                    <a16:creationId xmlns:a16="http://schemas.microsoft.com/office/drawing/2014/main" id="{51DED5B8-60CB-4EBF-BBC6-02DB115914B9}"/>
                  </a:ext>
                </a:extLst>
              </p:cNvPr>
              <p:cNvSpPr/>
              <p:nvPr/>
            </p:nvSpPr>
            <p:spPr>
              <a:xfrm>
                <a:off x="5018098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5" name="그룹 66">
              <a:extLst>
                <a:ext uri="{FF2B5EF4-FFF2-40B4-BE49-F238E27FC236}">
                  <a16:creationId xmlns:a16="http://schemas.microsoft.com/office/drawing/2014/main" id="{82A35A7F-A72F-428E-A562-69AEBED6536C}"/>
                </a:ext>
              </a:extLst>
            </p:cNvPr>
            <p:cNvGrpSpPr/>
            <p:nvPr/>
          </p:nvGrpSpPr>
          <p:grpSpPr>
            <a:xfrm>
              <a:off x="9900593" y="4329527"/>
              <a:ext cx="1532189" cy="385808"/>
              <a:chOff x="5134373" y="3131004"/>
              <a:chExt cx="1431908" cy="315692"/>
            </a:xfrm>
          </p:grpSpPr>
          <p:sp>
            <p:nvSpPr>
              <p:cNvPr id="37" name="직사각형 6">
                <a:extLst>
                  <a:ext uri="{FF2B5EF4-FFF2-40B4-BE49-F238E27FC236}">
                    <a16:creationId xmlns:a16="http://schemas.microsoft.com/office/drawing/2014/main" id="{96F29844-E1D5-4076-9B5C-42F2ACFAC2E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자유형: 도형 68">
                <a:extLst>
                  <a:ext uri="{FF2B5EF4-FFF2-40B4-BE49-F238E27FC236}">
                    <a16:creationId xmlns:a16="http://schemas.microsoft.com/office/drawing/2014/main" id="{9CCAC58C-624F-4C1B-952B-441778ED7E4F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Chord 14">
            <a:extLst>
              <a:ext uri="{FF2B5EF4-FFF2-40B4-BE49-F238E27FC236}">
                <a16:creationId xmlns:a16="http://schemas.microsoft.com/office/drawing/2014/main" id="{95E032CB-F7FC-4F55-AC05-4C5DFDFF18D5}"/>
              </a:ext>
            </a:extLst>
          </p:cNvPr>
          <p:cNvSpPr/>
          <p:nvPr/>
        </p:nvSpPr>
        <p:spPr>
          <a:xfrm>
            <a:off x="5664655" y="2846508"/>
            <a:ext cx="844756" cy="106601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584DE0-8376-46F4-A1D0-EC6A51AC75BD}"/>
              </a:ext>
            </a:extLst>
          </p:cNvPr>
          <p:cNvSpPr txBox="1"/>
          <p:nvPr/>
        </p:nvSpPr>
        <p:spPr>
          <a:xfrm>
            <a:off x="7752451" y="2391322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2. Penokohan 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584DE0-8376-46F4-A1D0-EC6A51AC75BD}"/>
              </a:ext>
            </a:extLst>
          </p:cNvPr>
          <p:cNvSpPr txBox="1"/>
          <p:nvPr/>
        </p:nvSpPr>
        <p:spPr>
          <a:xfrm>
            <a:off x="998953" y="3318781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cs typeface="Arial" pitchFamily="34" charset="0"/>
              </a:rPr>
              <a:t>3. Latar atau </a:t>
            </a:r>
            <a:r>
              <a:rPr lang="id-ID" altLang="ko-KR" sz="2000" b="1" i="1" dirty="0">
                <a:cs typeface="Arial" pitchFamily="34" charset="0"/>
              </a:rPr>
              <a:t>setting</a:t>
            </a:r>
            <a:endParaRPr lang="ko-KR" altLang="en-US" sz="2000" b="1" i="1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584DE0-8376-46F4-A1D0-EC6A51AC75BD}"/>
              </a:ext>
            </a:extLst>
          </p:cNvPr>
          <p:cNvSpPr txBox="1"/>
          <p:nvPr/>
        </p:nvSpPr>
        <p:spPr>
          <a:xfrm>
            <a:off x="7870017" y="3410221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4. Tema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584DE0-8376-46F4-A1D0-EC6A51AC75BD}"/>
              </a:ext>
            </a:extLst>
          </p:cNvPr>
          <p:cNvSpPr txBox="1"/>
          <p:nvPr/>
        </p:nvSpPr>
        <p:spPr>
          <a:xfrm>
            <a:off x="1077332" y="4115615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cs typeface="Arial" pitchFamily="34" charset="0"/>
              </a:rPr>
              <a:t>5. Pesan atau amanat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584DE0-8376-46F4-A1D0-EC6A51AC75BD}"/>
              </a:ext>
            </a:extLst>
          </p:cNvPr>
          <p:cNvSpPr txBox="1"/>
          <p:nvPr/>
        </p:nvSpPr>
        <p:spPr>
          <a:xfrm>
            <a:off x="7791640" y="4442186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6. Sudut pandang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584DE0-8376-46F4-A1D0-EC6A51AC75BD}"/>
              </a:ext>
            </a:extLst>
          </p:cNvPr>
          <p:cNvSpPr txBox="1"/>
          <p:nvPr/>
        </p:nvSpPr>
        <p:spPr>
          <a:xfrm>
            <a:off x="1051205" y="4977763"/>
            <a:ext cx="34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000" b="1" dirty="0">
                <a:cs typeface="Arial" pitchFamily="34" charset="0"/>
              </a:rPr>
              <a:t>7. Konflik</a:t>
            </a:r>
            <a:endParaRPr lang="ko-KR" altLang="en-US" sz="2000" b="1" dirty="0"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242C6A1-0059-4646-8579-E9BA7EEAA70E}"/>
              </a:ext>
            </a:extLst>
          </p:cNvPr>
          <p:cNvGrpSpPr/>
          <p:nvPr/>
        </p:nvGrpSpPr>
        <p:grpSpPr>
          <a:xfrm rot="20292490" flipH="1">
            <a:off x="1417181" y="3190556"/>
            <a:ext cx="278757" cy="2792402"/>
            <a:chOff x="6012160" y="2713784"/>
            <a:chExt cx="713285" cy="4201951"/>
          </a:xfrm>
        </p:grpSpPr>
        <p:grpSp>
          <p:nvGrpSpPr>
            <p:cNvPr id="52" name="Group 7">
              <a:extLst>
                <a:ext uri="{FF2B5EF4-FFF2-40B4-BE49-F238E27FC236}">
                  <a16:creationId xmlns:a16="http://schemas.microsoft.com/office/drawing/2014/main" id="{330C0060-0C2D-436D-86D3-274B3FE7CEEF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64" name="Rectangle 8">
                <a:extLst>
                  <a:ext uri="{FF2B5EF4-FFF2-40B4-BE49-F238E27FC236}">
                    <a16:creationId xmlns:a16="http://schemas.microsoft.com/office/drawing/2014/main" id="{797240B0-C7E0-4F15-A2DF-384933226DC3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65" name="Rectangle 8">
                <a:extLst>
                  <a:ext uri="{FF2B5EF4-FFF2-40B4-BE49-F238E27FC236}">
                    <a16:creationId xmlns:a16="http://schemas.microsoft.com/office/drawing/2014/main" id="{25412A05-C5F7-4ECA-8C4A-723B3D41F0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66" name="Rectangle 8">
                <a:extLst>
                  <a:ext uri="{FF2B5EF4-FFF2-40B4-BE49-F238E27FC236}">
                    <a16:creationId xmlns:a16="http://schemas.microsoft.com/office/drawing/2014/main" id="{1E79132E-D36C-4F5B-97DB-5407FF16B550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67" name="Rectangle 8">
                <a:extLst>
                  <a:ext uri="{FF2B5EF4-FFF2-40B4-BE49-F238E27FC236}">
                    <a16:creationId xmlns:a16="http://schemas.microsoft.com/office/drawing/2014/main" id="{4C7BD328-DA08-417B-BA76-97F95648A7C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68" name="Rectangle 8">
                <a:extLst>
                  <a:ext uri="{FF2B5EF4-FFF2-40B4-BE49-F238E27FC236}">
                    <a16:creationId xmlns:a16="http://schemas.microsoft.com/office/drawing/2014/main" id="{E7F73AD2-15C4-45C5-A55A-F9EEDC3EB7E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grpSp>
          <p:nvGrpSpPr>
            <p:cNvPr id="53" name="Group 8">
              <a:extLst>
                <a:ext uri="{FF2B5EF4-FFF2-40B4-BE49-F238E27FC236}">
                  <a16:creationId xmlns:a16="http://schemas.microsoft.com/office/drawing/2014/main" id="{D0469C31-18C6-4290-A8DD-FA18A2400B60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56" name="Group 11">
                <a:extLst>
                  <a:ext uri="{FF2B5EF4-FFF2-40B4-BE49-F238E27FC236}">
                    <a16:creationId xmlns:a16="http://schemas.microsoft.com/office/drawing/2014/main" id="{62CEB675-4E4F-46E0-BCEB-8F1FA1E4184E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61" name="Rectangle 2">
                  <a:extLst>
                    <a:ext uri="{FF2B5EF4-FFF2-40B4-BE49-F238E27FC236}">
                      <a16:creationId xmlns:a16="http://schemas.microsoft.com/office/drawing/2014/main" id="{29B78604-17B2-4636-9C83-C40BD141E072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62" name="Rectangle 2">
                  <a:extLst>
                    <a:ext uri="{FF2B5EF4-FFF2-40B4-BE49-F238E27FC236}">
                      <a16:creationId xmlns:a16="http://schemas.microsoft.com/office/drawing/2014/main" id="{8872AB41-B169-4932-A803-AAEC59E83E26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63" name="Rectangle 2">
                  <a:extLst>
                    <a:ext uri="{FF2B5EF4-FFF2-40B4-BE49-F238E27FC236}">
                      <a16:creationId xmlns:a16="http://schemas.microsoft.com/office/drawing/2014/main" id="{269C03B4-E11D-4658-B9D7-EEC073C67A07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57" name="Group 12">
                <a:extLst>
                  <a:ext uri="{FF2B5EF4-FFF2-40B4-BE49-F238E27FC236}">
                    <a16:creationId xmlns:a16="http://schemas.microsoft.com/office/drawing/2014/main" id="{904B2E5D-75C6-402A-A324-ECD695BCDB93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4AB9C9A-507D-45B2-88C3-20F123D2C579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CD4DEA6-AD37-4243-BAFF-2CB79D6CAFAA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61C6F44-CC89-4E56-8317-541797114506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</p:grpSp>
        <p:sp>
          <p:nvSpPr>
            <p:cNvPr id="54" name="Hexagon 1">
              <a:extLst>
                <a:ext uri="{FF2B5EF4-FFF2-40B4-BE49-F238E27FC236}">
                  <a16:creationId xmlns:a16="http://schemas.microsoft.com/office/drawing/2014/main" id="{42DB8DD6-C329-4FDE-B5BB-15A339CE0542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2892601-B56C-4990-A187-6AA3F5C792C6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grpSp>
        <p:nvGrpSpPr>
          <p:cNvPr id="69" name="Graphic 3">
            <a:extLst>
              <a:ext uri="{FF2B5EF4-FFF2-40B4-BE49-F238E27FC236}">
                <a16:creationId xmlns:a16="http://schemas.microsoft.com/office/drawing/2014/main" id="{F2A41AFB-2AC5-42C0-8626-0B24B936D1CD}"/>
              </a:ext>
            </a:extLst>
          </p:cNvPr>
          <p:cNvGrpSpPr/>
          <p:nvPr/>
        </p:nvGrpSpPr>
        <p:grpSpPr>
          <a:xfrm>
            <a:off x="352696" y="3694048"/>
            <a:ext cx="1110344" cy="2850443"/>
            <a:chOff x="1424872" y="2075061"/>
            <a:chExt cx="2247770" cy="4442649"/>
          </a:xfrm>
        </p:grpSpPr>
        <p:sp>
          <p:nvSpPr>
            <p:cNvPr id="70" name="Freeform: Shape 26">
              <a:extLst>
                <a:ext uri="{FF2B5EF4-FFF2-40B4-BE49-F238E27FC236}">
                  <a16:creationId xmlns:a16="http://schemas.microsoft.com/office/drawing/2014/main" id="{F42426F2-BF5B-46A3-9D31-8BFBE63977D6}"/>
                </a:ext>
              </a:extLst>
            </p:cNvPr>
            <p:cNvSpPr/>
            <p:nvPr/>
          </p:nvSpPr>
          <p:spPr>
            <a:xfrm>
              <a:off x="2366310" y="2793553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8">
              <a:extLst>
                <a:ext uri="{FF2B5EF4-FFF2-40B4-BE49-F238E27FC236}">
                  <a16:creationId xmlns:a16="http://schemas.microsoft.com/office/drawing/2014/main" id="{397DF60C-4960-458F-93D5-718E2C70C00D}"/>
                </a:ext>
              </a:extLst>
            </p:cNvPr>
            <p:cNvSpPr/>
            <p:nvPr/>
          </p:nvSpPr>
          <p:spPr>
            <a:xfrm>
              <a:off x="1525218" y="2075061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9">
              <a:extLst>
                <a:ext uri="{FF2B5EF4-FFF2-40B4-BE49-F238E27FC236}">
                  <a16:creationId xmlns:a16="http://schemas.microsoft.com/office/drawing/2014/main" id="{AF6C5BBD-DEEA-4E23-A1DD-676747321489}"/>
                </a:ext>
              </a:extLst>
            </p:cNvPr>
            <p:cNvSpPr/>
            <p:nvPr/>
          </p:nvSpPr>
          <p:spPr>
            <a:xfrm>
              <a:off x="2372397" y="3256366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0">
              <a:extLst>
                <a:ext uri="{FF2B5EF4-FFF2-40B4-BE49-F238E27FC236}">
                  <a16:creationId xmlns:a16="http://schemas.microsoft.com/office/drawing/2014/main" id="{92AE2DD3-F3A9-4ED9-BF51-549545F746D3}"/>
                </a:ext>
              </a:extLst>
            </p:cNvPr>
            <p:cNvSpPr/>
            <p:nvPr/>
          </p:nvSpPr>
          <p:spPr>
            <a:xfrm>
              <a:off x="2175187" y="5846603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1">
              <a:extLst>
                <a:ext uri="{FF2B5EF4-FFF2-40B4-BE49-F238E27FC236}">
                  <a16:creationId xmlns:a16="http://schemas.microsoft.com/office/drawing/2014/main" id="{2C4801C8-9BC8-4C8D-B9EC-F8A580F53ACA}"/>
                </a:ext>
              </a:extLst>
            </p:cNvPr>
            <p:cNvSpPr/>
            <p:nvPr/>
          </p:nvSpPr>
          <p:spPr>
            <a:xfrm>
              <a:off x="2174825" y="6144312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2">
              <a:extLst>
                <a:ext uri="{FF2B5EF4-FFF2-40B4-BE49-F238E27FC236}">
                  <a16:creationId xmlns:a16="http://schemas.microsoft.com/office/drawing/2014/main" id="{1B2D0CAC-AF18-4D02-8C3C-108B220A266C}"/>
                </a:ext>
              </a:extLst>
            </p:cNvPr>
            <p:cNvSpPr/>
            <p:nvPr/>
          </p:nvSpPr>
          <p:spPr>
            <a:xfrm>
              <a:off x="2179672" y="6425202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3">
              <a:extLst>
                <a:ext uri="{FF2B5EF4-FFF2-40B4-BE49-F238E27FC236}">
                  <a16:creationId xmlns:a16="http://schemas.microsoft.com/office/drawing/2014/main" id="{723881E8-D2D2-4FC1-AE4C-804983E4B41D}"/>
                </a:ext>
              </a:extLst>
            </p:cNvPr>
            <p:cNvSpPr/>
            <p:nvPr/>
          </p:nvSpPr>
          <p:spPr>
            <a:xfrm>
              <a:off x="1650973" y="2559723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34">
              <a:extLst>
                <a:ext uri="{FF2B5EF4-FFF2-40B4-BE49-F238E27FC236}">
                  <a16:creationId xmlns:a16="http://schemas.microsoft.com/office/drawing/2014/main" id="{078D336B-45A7-48DC-9780-45468345053E}"/>
                </a:ext>
              </a:extLst>
            </p:cNvPr>
            <p:cNvSpPr/>
            <p:nvPr/>
          </p:nvSpPr>
          <p:spPr>
            <a:xfrm>
              <a:off x="1430832" y="6163375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5">
              <a:extLst>
                <a:ext uri="{FF2B5EF4-FFF2-40B4-BE49-F238E27FC236}">
                  <a16:creationId xmlns:a16="http://schemas.microsoft.com/office/drawing/2014/main" id="{20A05464-A18F-45A7-AC9C-145B58738999}"/>
                </a:ext>
              </a:extLst>
            </p:cNvPr>
            <p:cNvSpPr/>
            <p:nvPr/>
          </p:nvSpPr>
          <p:spPr>
            <a:xfrm>
              <a:off x="1424872" y="3964476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6">
              <a:extLst>
                <a:ext uri="{FF2B5EF4-FFF2-40B4-BE49-F238E27FC236}">
                  <a16:creationId xmlns:a16="http://schemas.microsoft.com/office/drawing/2014/main" id="{C99BA50C-5615-4436-9E01-160D0B56B133}"/>
                </a:ext>
              </a:extLst>
            </p:cNvPr>
            <p:cNvSpPr/>
            <p:nvPr/>
          </p:nvSpPr>
          <p:spPr>
            <a:xfrm>
              <a:off x="1625594" y="2225954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7">
              <a:extLst>
                <a:ext uri="{FF2B5EF4-FFF2-40B4-BE49-F238E27FC236}">
                  <a16:creationId xmlns:a16="http://schemas.microsoft.com/office/drawing/2014/main" id="{A6332037-76CF-4DAE-A516-F99C10194D5B}"/>
                </a:ext>
              </a:extLst>
            </p:cNvPr>
            <p:cNvSpPr/>
            <p:nvPr/>
          </p:nvSpPr>
          <p:spPr>
            <a:xfrm>
              <a:off x="1687415" y="3982893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8">
              <a:extLst>
                <a:ext uri="{FF2B5EF4-FFF2-40B4-BE49-F238E27FC236}">
                  <a16:creationId xmlns:a16="http://schemas.microsoft.com/office/drawing/2014/main" id="{0F35DE1A-FCF7-48C9-A468-438323F22F68}"/>
                </a:ext>
              </a:extLst>
            </p:cNvPr>
            <p:cNvSpPr/>
            <p:nvPr/>
          </p:nvSpPr>
          <p:spPr>
            <a:xfrm>
              <a:off x="1706478" y="3989459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9">
              <a:extLst>
                <a:ext uri="{FF2B5EF4-FFF2-40B4-BE49-F238E27FC236}">
                  <a16:creationId xmlns:a16="http://schemas.microsoft.com/office/drawing/2014/main" id="{DBD10988-4ED1-4E5A-8FA9-0E5D6426CD74}"/>
                </a:ext>
              </a:extLst>
            </p:cNvPr>
            <p:cNvSpPr/>
            <p:nvPr/>
          </p:nvSpPr>
          <p:spPr>
            <a:xfrm>
              <a:off x="1674520" y="3977371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0">
              <a:extLst>
                <a:ext uri="{FF2B5EF4-FFF2-40B4-BE49-F238E27FC236}">
                  <a16:creationId xmlns:a16="http://schemas.microsoft.com/office/drawing/2014/main" id="{8F2A2006-2509-47A9-A2B2-88AF3FB4D073}"/>
                </a:ext>
              </a:extLst>
            </p:cNvPr>
            <p:cNvSpPr/>
            <p:nvPr/>
          </p:nvSpPr>
          <p:spPr>
            <a:xfrm>
              <a:off x="1792994" y="2732549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">
              <a:extLst>
                <a:ext uri="{FF2B5EF4-FFF2-40B4-BE49-F238E27FC236}">
                  <a16:creationId xmlns:a16="http://schemas.microsoft.com/office/drawing/2014/main" id="{128721C2-94CE-4417-8859-6ACB82F19211}"/>
                </a:ext>
              </a:extLst>
            </p:cNvPr>
            <p:cNvSpPr/>
            <p:nvPr/>
          </p:nvSpPr>
          <p:spPr>
            <a:xfrm>
              <a:off x="2009793" y="2825781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id="{DC7D7BBD-99BE-4551-B3CA-E66A91B7B892}"/>
                </a:ext>
              </a:extLst>
            </p:cNvPr>
            <p:cNvSpPr/>
            <p:nvPr/>
          </p:nvSpPr>
          <p:spPr>
            <a:xfrm>
              <a:off x="1932423" y="3245153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3">
              <a:extLst>
                <a:ext uri="{FF2B5EF4-FFF2-40B4-BE49-F238E27FC236}">
                  <a16:creationId xmlns:a16="http://schemas.microsoft.com/office/drawing/2014/main" id="{5B27FFA5-2B51-4ED9-AEC1-8D47D2EB4FDE}"/>
                </a:ext>
              </a:extLst>
            </p:cNvPr>
            <p:cNvSpPr/>
            <p:nvPr/>
          </p:nvSpPr>
          <p:spPr>
            <a:xfrm>
              <a:off x="2497565" y="2957186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4">
              <a:extLst>
                <a:ext uri="{FF2B5EF4-FFF2-40B4-BE49-F238E27FC236}">
                  <a16:creationId xmlns:a16="http://schemas.microsoft.com/office/drawing/2014/main" id="{45142203-8BDD-451A-A3A7-2D1BA17EE12F}"/>
                </a:ext>
              </a:extLst>
            </p:cNvPr>
            <p:cNvSpPr/>
            <p:nvPr/>
          </p:nvSpPr>
          <p:spPr>
            <a:xfrm>
              <a:off x="2344506" y="2955854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5">
              <a:extLst>
                <a:ext uri="{FF2B5EF4-FFF2-40B4-BE49-F238E27FC236}">
                  <a16:creationId xmlns:a16="http://schemas.microsoft.com/office/drawing/2014/main" id="{53E465ED-1E96-4568-A869-C11AF754A403}"/>
                </a:ext>
              </a:extLst>
            </p:cNvPr>
            <p:cNvSpPr/>
            <p:nvPr/>
          </p:nvSpPr>
          <p:spPr>
            <a:xfrm>
              <a:off x="2038947" y="2717574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8">
              <a:extLst>
                <a:ext uri="{FF2B5EF4-FFF2-40B4-BE49-F238E27FC236}">
                  <a16:creationId xmlns:a16="http://schemas.microsoft.com/office/drawing/2014/main" id="{90F196B7-9769-45A3-BD06-777070F6BC2A}"/>
                </a:ext>
              </a:extLst>
            </p:cNvPr>
            <p:cNvSpPr/>
            <p:nvPr/>
          </p:nvSpPr>
          <p:spPr>
            <a:xfrm>
              <a:off x="1435680" y="6444825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id="{FE9B891B-86C0-4E9D-95BE-C914A2BBCC6D}"/>
                </a:ext>
              </a:extLst>
            </p:cNvPr>
            <p:cNvSpPr/>
            <p:nvPr/>
          </p:nvSpPr>
          <p:spPr>
            <a:xfrm>
              <a:off x="1483395" y="5879781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50">
              <a:extLst>
                <a:ext uri="{FF2B5EF4-FFF2-40B4-BE49-F238E27FC236}">
                  <a16:creationId xmlns:a16="http://schemas.microsoft.com/office/drawing/2014/main" id="{1790CCBC-7586-46B0-ACE3-97BACAC7F7E8}"/>
                </a:ext>
              </a:extLst>
            </p:cNvPr>
            <p:cNvSpPr/>
            <p:nvPr/>
          </p:nvSpPr>
          <p:spPr>
            <a:xfrm>
              <a:off x="1874675" y="2727106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489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69817"/>
            <a:ext cx="11573197" cy="966652"/>
          </a:xfr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id-ID" b="1" dirty="0"/>
              <a:t>Unsur Intrinsik Drama</a:t>
            </a:r>
            <a:endParaRPr lang="en-US" b="1" dirty="0"/>
          </a:p>
        </p:txBody>
      </p:sp>
      <p:grpSp>
        <p:nvGrpSpPr>
          <p:cNvPr id="3" name="그룹 44">
            <a:extLst>
              <a:ext uri="{FF2B5EF4-FFF2-40B4-BE49-F238E27FC236}">
                <a16:creationId xmlns:a16="http://schemas.microsoft.com/office/drawing/2014/main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" name="그룹 18">
            <a:extLst>
              <a:ext uri="{FF2B5EF4-FFF2-40B4-BE49-F238E27FC236}">
                <a16:creationId xmlns:a16="http://schemas.microsoft.com/office/drawing/2014/main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Freeform 2">
            <a:extLst>
              <a:ext uri="{FF2B5EF4-FFF2-40B4-BE49-F238E27FC236}">
                <a16:creationId xmlns:a16="http://schemas.microsoft.com/office/drawing/2014/main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C8EEE5A5-357A-4ED3-A761-E4B9B4FA93C0}"/>
              </a:ext>
            </a:extLst>
          </p:cNvPr>
          <p:cNvSpPr/>
          <p:nvPr/>
        </p:nvSpPr>
        <p:spPr>
          <a:xfrm rot="8100000">
            <a:off x="5624318" y="173296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8607497" y="2455369"/>
            <a:ext cx="252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1. Perwatakan atau karakter tokoh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5F931CDF-CE1A-438B-BA11-D82B7CA95627}"/>
              </a:ext>
            </a:extLst>
          </p:cNvPr>
          <p:cNvSpPr/>
          <p:nvPr/>
        </p:nvSpPr>
        <p:spPr>
          <a:xfrm rot="5400000">
            <a:off x="4251959" y="218786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id="{B28D44AE-87E4-4AAA-8F6C-E115C921E88F}"/>
              </a:ext>
            </a:extLst>
          </p:cNvPr>
          <p:cNvSpPr/>
          <p:nvPr/>
        </p:nvSpPr>
        <p:spPr>
          <a:xfrm rot="16200000" flipH="1">
            <a:off x="6990795" y="218786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id="{09C28A59-AFDB-4B78-BBA3-3AC79F8576F1}"/>
              </a:ext>
            </a:extLst>
          </p:cNvPr>
          <p:cNvSpPr/>
          <p:nvPr/>
        </p:nvSpPr>
        <p:spPr>
          <a:xfrm rot="2700000">
            <a:off x="3687779" y="338632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2">
            <a:extLst>
              <a:ext uri="{FF2B5EF4-FFF2-40B4-BE49-F238E27FC236}">
                <a16:creationId xmlns:a16="http://schemas.microsoft.com/office/drawing/2014/main" id="{4D12537A-3D35-4B9E-869E-E0FD68F94C48}"/>
              </a:ext>
            </a:extLst>
          </p:cNvPr>
          <p:cNvSpPr>
            <a:spLocks noChangeAspect="1"/>
          </p:cNvSpPr>
          <p:nvPr/>
        </p:nvSpPr>
        <p:spPr>
          <a:xfrm>
            <a:off x="7856437" y="3654593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011036" y="3644984"/>
            <a:ext cx="286643" cy="39143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891349" y="2016882"/>
            <a:ext cx="391886" cy="373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4602575" y="2403008"/>
            <a:ext cx="196299" cy="51108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7311585" y="2438847"/>
            <a:ext cx="286643" cy="39143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8616203" y="3234787"/>
            <a:ext cx="22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2. Dialog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8629268" y="3796489"/>
            <a:ext cx="22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3. Latar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8681520" y="4371255"/>
            <a:ext cx="22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>
                <a:cs typeface="Arial" pitchFamily="34" charset="0"/>
              </a:rPr>
              <a:t>4. Alur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8311407" y="1767388"/>
            <a:ext cx="3421576" cy="46166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 dirty="0">
                <a:cs typeface="Arial" pitchFamily="34" charset="0"/>
              </a:rPr>
              <a:t>Unsur Cerita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643499" y="2760160"/>
            <a:ext cx="2543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1. Pemain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652206" y="3278320"/>
            <a:ext cx="2543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2. Pentas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652208" y="3800835"/>
            <a:ext cx="2543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3. Sutradara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652207" y="4310287"/>
            <a:ext cx="2543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cs typeface="Arial" pitchFamily="34" charset="0"/>
              </a:rPr>
              <a:t>4. Penonton 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344427-BF71-4764-8775-A47091DC318A}"/>
              </a:ext>
            </a:extLst>
          </p:cNvPr>
          <p:cNvSpPr txBox="1"/>
          <p:nvPr/>
        </p:nvSpPr>
        <p:spPr>
          <a:xfrm>
            <a:off x="404016" y="1906722"/>
            <a:ext cx="3421576" cy="52322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d-ID" altLang="ko-KR" sz="2800" b="1" dirty="0">
                <a:cs typeface="Arial" pitchFamily="34" charset="0"/>
              </a:rPr>
              <a:t>Unsur Pertunjukan</a:t>
            </a:r>
            <a:endParaRPr lang="ko-KR" altLang="en-US" sz="2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Jenis Cerita Anak di SD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Rectangle 52">
            <a:extLst>
              <a:ext uri="{FF2B5EF4-FFF2-40B4-BE49-F238E27FC236}">
                <a16:creationId xmlns:a16="http://schemas.microsoft.com/office/drawing/2014/main" id="{7B3F5D1F-59A0-4B18-984B-C5DA9A3F161B}"/>
              </a:ext>
            </a:extLst>
          </p:cNvPr>
          <p:cNvSpPr/>
          <p:nvPr/>
        </p:nvSpPr>
        <p:spPr>
          <a:xfrm>
            <a:off x="9057" y="3665603"/>
            <a:ext cx="12192000" cy="82363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C1A46038-0D67-4088-96C2-5FBF11C7530E}"/>
              </a:ext>
            </a:extLst>
          </p:cNvPr>
          <p:cNvSpPr txBox="1">
            <a:spLocks/>
          </p:cNvSpPr>
          <p:nvPr/>
        </p:nvSpPr>
        <p:spPr>
          <a:xfrm>
            <a:off x="5075456" y="3935720"/>
            <a:ext cx="20592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altLang="ko-KR" sz="14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Usia 6-10 Tahun </a:t>
            </a:r>
            <a:endParaRPr lang="en-US" altLang="ko-KR" sz="1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 Placeholder 27">
            <a:extLst>
              <a:ext uri="{FF2B5EF4-FFF2-40B4-BE49-F238E27FC236}">
                <a16:creationId xmlns:a16="http://schemas.microsoft.com/office/drawing/2014/main" id="{3C3649D6-5934-412C-8074-F0786A3761BA}"/>
              </a:ext>
            </a:extLst>
          </p:cNvPr>
          <p:cNvSpPr txBox="1">
            <a:spLocks/>
          </p:cNvSpPr>
          <p:nvPr/>
        </p:nvSpPr>
        <p:spPr>
          <a:xfrm>
            <a:off x="9199153" y="3973431"/>
            <a:ext cx="20592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altLang="ko-KR" sz="14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Usia 11-14 Tahun</a:t>
            </a:r>
            <a:endParaRPr lang="en-US" altLang="ko-KR" sz="1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2DDF0429-3E0B-4D18-AC29-CBB1A6701148}"/>
              </a:ext>
            </a:extLst>
          </p:cNvPr>
          <p:cNvSpPr txBox="1">
            <a:spLocks/>
          </p:cNvSpPr>
          <p:nvPr/>
        </p:nvSpPr>
        <p:spPr>
          <a:xfrm>
            <a:off x="951532" y="3917038"/>
            <a:ext cx="2059657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altLang="ko-KR" sz="14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Prasekolah-Kelas I SD</a:t>
            </a:r>
            <a:endParaRPr lang="en-US" altLang="ko-KR" sz="14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r="16872"/>
          <a:stretch>
            <a:fillRect/>
          </a:stretch>
        </p:blipFill>
        <p:spPr>
          <a:xfrm>
            <a:off x="892175" y="1474430"/>
            <a:ext cx="2195513" cy="2197100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2474"/>
          <a:stretch>
            <a:fillRect/>
          </a:stretch>
        </p:blipFill>
        <p:spPr>
          <a:xfrm>
            <a:off x="5003800" y="1450617"/>
            <a:ext cx="2197100" cy="2197100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r="15834"/>
          <a:stretch>
            <a:fillRect/>
          </a:stretch>
        </p:blipFill>
        <p:spPr>
          <a:xfrm>
            <a:off x="9130661" y="1450617"/>
            <a:ext cx="2195512" cy="2197100"/>
          </a:xfrm>
        </p:spPr>
      </p:pic>
      <p:sp>
        <p:nvSpPr>
          <p:cNvPr id="3" name="Rectangle 2"/>
          <p:cNvSpPr/>
          <p:nvPr/>
        </p:nvSpPr>
        <p:spPr>
          <a:xfrm>
            <a:off x="598665" y="4614569"/>
            <a:ext cx="3395817" cy="1200329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id-ID" dirty="0"/>
              <a:t>Cerita yang digemari adalah cerita-cerita lugas, singkat yang akrab dengan dunia mereka.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3069" y="4623154"/>
            <a:ext cx="3806714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id-ID" dirty="0"/>
              <a:t>Cerita binatang, cerita anak di negeri lain, hikayat lama dan baru.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1789" y="4615256"/>
            <a:ext cx="3681664" cy="369332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id-ID" dirty="0"/>
              <a:t>Membutuhkan cerita nyata.</a:t>
            </a:r>
          </a:p>
        </p:txBody>
      </p:sp>
      <p:pic>
        <p:nvPicPr>
          <p:cNvPr id="13" name="Picture 12" descr="anak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85999" y="5669280"/>
            <a:ext cx="1862831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677</Words>
  <Application>Microsoft Office PowerPoint</Application>
  <PresentationFormat>Widescreen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Lenovo</cp:lastModifiedBy>
  <cp:revision>138</cp:revision>
  <dcterms:created xsi:type="dcterms:W3CDTF">2018-04-24T17:14:44Z</dcterms:created>
  <dcterms:modified xsi:type="dcterms:W3CDTF">2019-11-13T01:38:33Z</dcterms:modified>
</cp:coreProperties>
</file>